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3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563" y="4310907"/>
            <a:ext cx="5486876" cy="32921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1"/>
            <a:ext cx="9144000" cy="411507"/>
          </a:xfrm>
          <a:prstGeom prst="rect">
            <a:avLst/>
          </a:prstGeom>
        </p:spPr>
      </p:pic>
      <p:sp>
        <p:nvSpPr>
          <p:cNvPr id="32" name="文本占位符 31"/>
          <p:cNvSpPr>
            <a:spLocks noGrp="1"/>
          </p:cNvSpPr>
          <p:nvPr>
            <p:ph type="body" sz="quarter" idx="15" hasCustomPrompt="1"/>
          </p:nvPr>
        </p:nvSpPr>
        <p:spPr>
          <a:xfrm>
            <a:off x="1325378" y="1582040"/>
            <a:ext cx="6227947" cy="83099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>
            <a:lvl1pPr marL="0" indent="0">
              <a:buNone/>
              <a:defRPr lang="zh-CN" altLang="en-US" sz="495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lvl="0" algn="ctr"/>
            <a:r>
              <a:rPr lang="zh-CN" altLang="en-US" dirty="0"/>
              <a:t>请输入课时标题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638176"/>
            <a:ext cx="1683794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lvl1pPr marL="0" indent="0">
              <a:buNone/>
              <a:defRPr lang="zh-CN" altLang="en-US" sz="3000" b="1" smtClean="0">
                <a:solidFill>
                  <a:srgbClr val="0050AA"/>
                </a:solidFill>
                <a:latin typeface="+mj-ea"/>
                <a:ea typeface="+mj-ea"/>
              </a:defRPr>
            </a:lvl1pPr>
            <a:lvl2pPr marL="57150" indent="0">
              <a:buNone/>
              <a:defRPr lang="zh-CN" altLang="en-US" sz="1350" smtClean="0"/>
            </a:lvl2pPr>
            <a:lvl3pPr>
              <a:defRPr lang="zh-CN" altLang="en-US" sz="1350" smtClean="0"/>
            </a:lvl3pPr>
            <a:lvl4pPr>
              <a:defRPr lang="zh-CN" altLang="en-US" sz="1350" smtClean="0"/>
            </a:lvl4pPr>
            <a:lvl5pPr>
              <a:defRPr lang="zh-CN" altLang="en-US" sz="1350"/>
            </a:lvl5pPr>
          </a:lstStyle>
          <a:p>
            <a:pPr marL="0" lvl="0" defTabSz="685800"/>
            <a:r>
              <a:rPr lang="zh-CN" altLang="en-US" dirty="0"/>
              <a:t>单元标题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AB7CAD2-EC16-4B8F-8D55-3BE15AE96E20}"/>
              </a:ext>
            </a:extLst>
          </p:cNvPr>
          <p:cNvGrpSpPr/>
          <p:nvPr userDrawn="1"/>
        </p:nvGrpSpPr>
        <p:grpSpPr>
          <a:xfrm>
            <a:off x="0" y="59351"/>
            <a:ext cx="3491880" cy="424168"/>
            <a:chOff x="0" y="0"/>
            <a:chExt cx="3491880" cy="424168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78432A0-F043-4F20-9EEB-4A62320FDE00}"/>
                </a:ext>
              </a:extLst>
            </p:cNvPr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8B8BCC1-FEFD-4C32-A0A1-2D89FED53331}"/>
                </a:ext>
              </a:extLst>
            </p:cNvPr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6DCBCA6-221F-4F49-A322-74A47CAB2A03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3" name="文本框 22">
                <a:extLst>
                  <a:ext uri="{FF2B5EF4-FFF2-40B4-BE49-F238E27FC236}">
                    <a16:creationId xmlns:a16="http://schemas.microsoft.com/office/drawing/2014/main" id="{D9463C4C-6190-4E84-AD58-23D0B71CB356}"/>
                  </a:ext>
                </a:extLst>
              </p:cNvPr>
              <p:cNvSpPr txBox="1"/>
              <p:nvPr/>
            </p:nvSpPr>
            <p:spPr>
              <a:xfrm>
                <a:off x="179512" y="51470"/>
                <a:ext cx="295465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青岛版（五年制）  数学  四年级  上册</a:t>
                </a:r>
              </a:p>
            </p:txBody>
          </p:sp>
          <p:cxnSp>
            <p:nvCxnSpPr>
              <p:cNvPr id="34" name="直线连接符 4">
                <a:extLst>
                  <a:ext uri="{FF2B5EF4-FFF2-40B4-BE49-F238E27FC236}">
                    <a16:creationId xmlns:a16="http://schemas.microsoft.com/office/drawing/2014/main" id="{A36F9B44-6B2B-4DE6-B6ED-A13A56C92D1D}"/>
                  </a:ext>
                </a:extLst>
              </p:cNvPr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9A2122E-35B9-4BF9-A1E9-2F636AB6A89D}"/>
              </a:ext>
            </a:extLst>
          </p:cNvPr>
          <p:cNvGrpSpPr/>
          <p:nvPr userDrawn="1"/>
        </p:nvGrpSpPr>
        <p:grpSpPr>
          <a:xfrm>
            <a:off x="297663" y="495757"/>
            <a:ext cx="746458" cy="776325"/>
            <a:chOff x="1306635" y="1407395"/>
            <a:chExt cx="654821" cy="681022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C740E29A-8E51-4DFA-81C4-ECD03EC2B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7" name="文本框 10">
              <a:extLst>
                <a:ext uri="{FF2B5EF4-FFF2-40B4-BE49-F238E27FC236}">
                  <a16:creationId xmlns:a16="http://schemas.microsoft.com/office/drawing/2014/main" id="{8ED351EE-9421-40F3-B0A7-1D37D3046C02}"/>
                </a:ext>
              </a:extLst>
            </p:cNvPr>
            <p:cNvSpPr txBox="1"/>
            <p:nvPr/>
          </p:nvSpPr>
          <p:spPr>
            <a:xfrm>
              <a:off x="1410505" y="1407395"/>
              <a:ext cx="388397" cy="6209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40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3" y="1347615"/>
            <a:ext cx="6486706" cy="14448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5549" y="1249925"/>
            <a:ext cx="5924939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b="1"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79513" y="403002"/>
            <a:ext cx="2372743" cy="641520"/>
            <a:chOff x="86029" y="399481"/>
            <a:chExt cx="2372743" cy="641520"/>
          </a:xfrm>
        </p:grpSpPr>
        <p:sp>
          <p:nvSpPr>
            <p:cNvPr id="7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情境导入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29" y="399481"/>
              <a:ext cx="520152" cy="641520"/>
            </a:xfrm>
            <a:prstGeom prst="rect">
              <a:avLst/>
            </a:prstGeom>
          </p:spPr>
        </p:pic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245370" y="2235139"/>
            <a:ext cx="5645150" cy="4985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2605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67944" y="1203587"/>
            <a:ext cx="4528592" cy="576064"/>
          </a:xfrm>
          <a:prstGeom prst="rect">
            <a:avLst/>
          </a:prstGeom>
        </p:spPr>
        <p:txBody>
          <a:bodyPr/>
          <a:lstStyle>
            <a:lvl1pPr>
              <a:defRPr lang="zh-CN" altLang="en-US" sz="2605" b="1"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3" y="403002"/>
            <a:ext cx="2368990" cy="642790"/>
            <a:chOff x="188981" y="376382"/>
            <a:chExt cx="2368990" cy="642790"/>
          </a:xfrm>
        </p:grpSpPr>
        <p:sp>
          <p:nvSpPr>
            <p:cNvPr id="7" name="文本框 14"/>
            <p:cNvSpPr txBox="1"/>
            <p:nvPr/>
          </p:nvSpPr>
          <p:spPr>
            <a:xfrm>
              <a:off x="710759" y="45748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探究新知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981" y="376382"/>
              <a:ext cx="520152" cy="641520"/>
            </a:xfrm>
            <a:prstGeom prst="rect">
              <a:avLst/>
            </a:prstGeom>
          </p:spPr>
        </p:pic>
      </p:grp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296534" y="2111052"/>
            <a:ext cx="6195948" cy="574999"/>
          </a:xfrm>
          <a:prstGeom prst="rect">
            <a:avLst/>
          </a:prstGeom>
        </p:spPr>
        <p:txBody>
          <a:bodyPr/>
          <a:lstStyle>
            <a:lvl1pPr>
              <a:defRPr lang="zh-CN" altLang="en-US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单击此处编辑母版副标题样式</a:t>
            </a:r>
          </a:p>
          <a:p>
            <a:pPr marL="0" lvl="0" indent="0">
              <a:buNone/>
            </a:pP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67944" y="1203587"/>
            <a:ext cx="4528592" cy="576064"/>
          </a:xfrm>
          <a:prstGeom prst="rect">
            <a:avLst/>
          </a:prstGeom>
        </p:spPr>
        <p:txBody>
          <a:bodyPr/>
          <a:lstStyle>
            <a:lvl1pPr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3" y="415703"/>
            <a:ext cx="2368990" cy="642790"/>
            <a:chOff x="188981" y="376382"/>
            <a:chExt cx="2368990" cy="642790"/>
          </a:xfrm>
        </p:grpSpPr>
        <p:sp>
          <p:nvSpPr>
            <p:cNvPr id="7" name="文本框 14"/>
            <p:cNvSpPr txBox="1"/>
            <p:nvPr/>
          </p:nvSpPr>
          <p:spPr>
            <a:xfrm>
              <a:off x="710759" y="45748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课堂练习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981" y="376382"/>
              <a:ext cx="520151" cy="641520"/>
            </a:xfrm>
            <a:prstGeom prst="rect">
              <a:avLst/>
            </a:prstGeom>
          </p:spPr>
        </p:pic>
      </p:grpSp>
      <p:sp>
        <p:nvSpPr>
          <p:cNvPr id="6" name="内容占位符 5"/>
          <p:cNvSpPr>
            <a:spLocks noGrp="1"/>
          </p:cNvSpPr>
          <p:nvPr>
            <p:ph sz="quarter" idx="10" hasCustomPrompt="1"/>
          </p:nvPr>
        </p:nvSpPr>
        <p:spPr>
          <a:xfrm>
            <a:off x="1220821" y="2121505"/>
            <a:ext cx="5646704" cy="612171"/>
          </a:xfrm>
          <a:prstGeom prst="rect">
            <a:avLst/>
          </a:prstGeom>
        </p:spPr>
        <p:txBody>
          <a:bodyPr/>
          <a:lstStyle>
            <a:lvl1pPr>
              <a:defRPr lang="zh-CN" altLang="en-US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5pPr>
              <a:defRPr lang="zh-CN" altLang="en-US" dirty="0"/>
            </a:lvl5pPr>
          </a:lstStyle>
          <a:p>
            <a:pPr marL="0" lvl="0" indent="0">
              <a:buNone/>
            </a:pPr>
            <a:r>
              <a:rPr lang="zh-CN" altLang="en-US" dirty="0"/>
              <a:t>单击此处编辑母版副标题样式</a:t>
            </a:r>
          </a:p>
          <a:p>
            <a:pPr lvl="4"/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11424" y="1203587"/>
            <a:ext cx="5585112" cy="576064"/>
          </a:xfrm>
          <a:prstGeom prst="rect">
            <a:avLst/>
          </a:prstGeom>
        </p:spPr>
        <p:txBody>
          <a:bodyPr/>
          <a:lstStyle>
            <a:lvl1pPr>
              <a:defRPr lang="zh-CN" altLang="en-US" b="1"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3" y="403003"/>
            <a:ext cx="2368990" cy="642789"/>
            <a:chOff x="188981" y="376383"/>
            <a:chExt cx="2368990" cy="642789"/>
          </a:xfrm>
        </p:grpSpPr>
        <p:sp>
          <p:nvSpPr>
            <p:cNvPr id="7" name="文本框 14"/>
            <p:cNvSpPr txBox="1"/>
            <p:nvPr/>
          </p:nvSpPr>
          <p:spPr>
            <a:xfrm>
              <a:off x="710759" y="45748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课堂小结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981" y="376383"/>
              <a:ext cx="520151" cy="641518"/>
            </a:xfrm>
            <a:prstGeom prst="rect">
              <a:avLst/>
            </a:prstGeom>
          </p:spPr>
        </p:pic>
      </p:grpSp>
      <p:sp>
        <p:nvSpPr>
          <p:cNvPr id="6" name="内容占位符 5"/>
          <p:cNvSpPr>
            <a:spLocks noGrp="1"/>
          </p:cNvSpPr>
          <p:nvPr>
            <p:ph sz="quarter" idx="10"/>
          </p:nvPr>
        </p:nvSpPr>
        <p:spPr>
          <a:xfrm>
            <a:off x="1715287" y="2328283"/>
            <a:ext cx="4629150" cy="595892"/>
          </a:xfrm>
          <a:prstGeom prst="rect">
            <a:avLst/>
          </a:prstGeom>
        </p:spPr>
        <p:txBody>
          <a:bodyPr/>
          <a:lstStyle>
            <a:lvl1pPr>
              <a:defRPr lang="zh-CN" altLang="en-US" sz="2605" b="1" baseline="0" smtClean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5981" y="648201"/>
            <a:ext cx="5400600" cy="857250"/>
          </a:xfrm>
          <a:prstGeom prst="rect">
            <a:avLst/>
          </a:prstGeom>
        </p:spPr>
        <p:txBody>
          <a:bodyPr/>
          <a:lstStyle>
            <a:lvl1pPr>
              <a:defRPr lang="zh-CN" altLang="en-US" sz="3200" b="1" baseline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/>
              <a:t>单击此处编辑母版标题样式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0" b="99415" l="3665" r="93194">
                        <a14:foregroundMark x1="43979" y1="7602" x2="43979" y2="7602"/>
                        <a14:foregroundMark x1="29843" y1="2339" x2="29843" y2="2339"/>
                        <a14:foregroundMark x1="90052" y1="16374" x2="90052" y2="16374"/>
                        <a14:foregroundMark x1="90576" y1="58480" x2="90576" y2="58480"/>
                        <a14:foregroundMark x1="80105" y1="60234" x2="93194" y2="53801"/>
                        <a14:foregroundMark x1="89529" y1="66667" x2="88482" y2="73684"/>
                        <a14:foregroundMark x1="84817" y1="84795" x2="82199" y2="94152"/>
                        <a14:foregroundMark x1="4712" y1="56140" x2="9948" y2="57310"/>
                        <a14:foregroundMark x1="524" y1="50292" x2="13089" y2="94152"/>
                        <a14:foregroundMark x1="13089" y1="94152" x2="14660" y2="97076"/>
                        <a14:foregroundMark x1="14660" y1="97661" x2="35079" y2="99415"/>
                        <a14:foregroundMark x1="57068" y1="98830" x2="80628" y2="976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35156"/>
            <a:ext cx="1164336" cy="1042416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300809" y="1062074"/>
            <a:ext cx="10001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/>
            <a:r>
              <a:rPr lang="zh-CN" altLang="en-US" dirty="0"/>
              <a:t>题号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4" hasCustomPrompt="1"/>
          </p:nvPr>
        </p:nvSpPr>
        <p:spPr>
          <a:xfrm>
            <a:off x="1300935" y="2039694"/>
            <a:ext cx="6267197" cy="503481"/>
          </a:xfrm>
          <a:prstGeom prst="rect">
            <a:avLst/>
          </a:prstGeom>
        </p:spPr>
        <p:txBody>
          <a:bodyPr/>
          <a:lstStyle>
            <a:lvl1pPr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271840" y="555526"/>
            <a:ext cx="5400600" cy="577949"/>
          </a:xfrm>
          <a:prstGeom prst="rect">
            <a:avLst/>
          </a:prstGeom>
        </p:spPr>
        <p:txBody>
          <a:bodyPr/>
          <a:lstStyle>
            <a:lvl1pPr algn="l">
              <a:defRPr lang="zh-CN" altLang="en-US" sz="3200" b="1" baseline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/>
              <a:t>单击此处编辑母版标题样式</a:t>
            </a:r>
          </a:p>
        </p:txBody>
      </p:sp>
      <p:sp>
        <p:nvSpPr>
          <p:cNvPr id="8" name="内容占位符 3"/>
          <p:cNvSpPr>
            <a:spLocks noGrp="1"/>
          </p:cNvSpPr>
          <p:nvPr>
            <p:ph sz="quarter" idx="14" hasCustomPrompt="1"/>
          </p:nvPr>
        </p:nvSpPr>
        <p:spPr>
          <a:xfrm>
            <a:off x="1272360" y="1430094"/>
            <a:ext cx="6267197" cy="551106"/>
          </a:xfrm>
          <a:prstGeom prst="rect">
            <a:avLst/>
          </a:prstGeom>
        </p:spPr>
        <p:txBody>
          <a:bodyPr/>
          <a:lstStyle>
            <a:lvl1pPr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1024476"/>
            <a:ext cx="6794521" cy="41273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0254" y="408286"/>
            <a:ext cx="2365522" cy="642789"/>
            <a:chOff x="192449" y="376383"/>
            <a:chExt cx="2365522" cy="642789"/>
          </a:xfrm>
        </p:grpSpPr>
        <p:sp>
          <p:nvSpPr>
            <p:cNvPr id="7" name="文本框 14"/>
            <p:cNvSpPr txBox="1"/>
            <p:nvPr/>
          </p:nvSpPr>
          <p:spPr>
            <a:xfrm>
              <a:off x="710759" y="45748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课后作业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449" y="376383"/>
              <a:ext cx="513214" cy="641518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2292096" y="1767841"/>
            <a:ext cx="51299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kern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lang="zh-CN" altLang="en-US" sz="3200" b="1" kern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从教材课后习题中选取；</a:t>
            </a:r>
          </a:p>
          <a:p>
            <a:r>
              <a:rPr lang="en-US" altLang="zh-CN" sz="3200" b="1" kern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lang="zh-CN" altLang="en-US" sz="3200" b="1" kern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从课时练中选取。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1"/>
            <a:ext cx="9144000" cy="411507"/>
          </a:xfrm>
          <a:prstGeom prst="rect">
            <a:avLst/>
          </a:prstGeom>
        </p:spPr>
      </p:pic>
      <p:pic>
        <p:nvPicPr>
          <p:cNvPr id="11" name="图片 10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959" y="4804935"/>
            <a:ext cx="1105042" cy="338566"/>
          </a:xfrm>
          <a:prstGeom prst="rect">
            <a:avLst/>
          </a:prstGeom>
        </p:spPr>
      </p:pic>
      <p:sp>
        <p:nvSpPr>
          <p:cNvPr id="13" name="文本框 26">
            <a:hlinkClick r:id="rId13" action="ppaction://hlinksldjump"/>
          </p:cNvPr>
          <p:cNvSpPr txBox="1"/>
          <p:nvPr/>
        </p:nvSpPr>
        <p:spPr>
          <a:xfrm>
            <a:off x="8182084" y="477416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179513" y="92979"/>
            <a:ext cx="1997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三角形三边之间的关系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9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>
          <a:xfrm>
            <a:off x="808630" y="1663927"/>
            <a:ext cx="7472149" cy="822325"/>
          </a:xfrm>
        </p:spPr>
        <p:txBody>
          <a:bodyPr/>
          <a:lstStyle/>
          <a:p>
            <a:pPr algn="ctr"/>
            <a:r>
              <a:rPr lang="zh-CN" altLang="en-US" sz="4900" u="sng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</a:rPr>
              <a:t>三角形三边之间的关系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>
          <a:xfrm>
            <a:off x="1211580" y="630556"/>
            <a:ext cx="4388061" cy="530915"/>
          </a:xfrm>
        </p:spPr>
        <p:txBody>
          <a:bodyPr/>
          <a:lstStyle/>
          <a:p>
            <a:r>
              <a:rPr lang="zh-CN" altLang="en-US" dirty="0"/>
              <a:t>巧手小工匠</a:t>
            </a:r>
            <a:r>
              <a:rPr lang="en-US" altLang="zh-CN" dirty="0"/>
              <a:t>—</a:t>
            </a:r>
            <a:r>
              <a:rPr lang="zh-CN" altLang="en-US" dirty="0"/>
              <a:t>认识多边形</a:t>
            </a:r>
          </a:p>
        </p:txBody>
      </p:sp>
      <p:sp>
        <p:nvSpPr>
          <p:cNvPr id="4" name="文本框 3">
            <a:hlinkClick r:id="rId2" action="ppaction://hlinksldjump"/>
          </p:cNvPr>
          <p:cNvSpPr txBox="1"/>
          <p:nvPr/>
        </p:nvSpPr>
        <p:spPr>
          <a:xfrm>
            <a:off x="1507448" y="3054386"/>
            <a:ext cx="12682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/>
              <a:t>情境导入</a:t>
            </a:r>
          </a:p>
        </p:txBody>
      </p:sp>
      <p:sp>
        <p:nvSpPr>
          <p:cNvPr id="5" name="文本框 4">
            <a:hlinkClick r:id="rId3" action="ppaction://hlinksldjump"/>
          </p:cNvPr>
          <p:cNvSpPr txBox="1"/>
          <p:nvPr/>
        </p:nvSpPr>
        <p:spPr>
          <a:xfrm>
            <a:off x="3830682" y="3047315"/>
            <a:ext cx="12682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/>
              <a:t>探究新知</a:t>
            </a:r>
          </a:p>
        </p:txBody>
      </p:sp>
      <p:sp>
        <p:nvSpPr>
          <p:cNvPr id="6" name="文本框 5">
            <a:hlinkClick r:id="rId4" action="ppaction://hlinksldjump"/>
          </p:cNvPr>
          <p:cNvSpPr txBox="1"/>
          <p:nvPr/>
        </p:nvSpPr>
        <p:spPr>
          <a:xfrm>
            <a:off x="6180077" y="3047315"/>
            <a:ext cx="12682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/>
              <a:t>课堂练习</a:t>
            </a:r>
          </a:p>
        </p:txBody>
      </p:sp>
      <p:sp>
        <p:nvSpPr>
          <p:cNvPr id="7" name="文本框 6">
            <a:hlinkClick r:id="rId5" action="ppaction://hlinksldjump"/>
          </p:cNvPr>
          <p:cNvSpPr txBox="1"/>
          <p:nvPr/>
        </p:nvSpPr>
        <p:spPr>
          <a:xfrm>
            <a:off x="2371717" y="3756649"/>
            <a:ext cx="12682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/>
              <a:t>课堂小结</a:t>
            </a:r>
          </a:p>
        </p:txBody>
      </p:sp>
      <p:sp>
        <p:nvSpPr>
          <p:cNvPr id="8" name="文本框 7">
            <a:hlinkClick r:id="rId6" action="ppaction://hlinksldjump"/>
          </p:cNvPr>
          <p:cNvSpPr txBox="1"/>
          <p:nvPr/>
        </p:nvSpPr>
        <p:spPr>
          <a:xfrm>
            <a:off x="5194911" y="3770790"/>
            <a:ext cx="13201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/>
              <a:t>课后作业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4"/>
          </p:nvPr>
        </p:nvSpPr>
        <p:spPr>
          <a:xfrm>
            <a:off x="357961" y="502639"/>
            <a:ext cx="6267197" cy="55110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3.</a:t>
            </a:r>
            <a:endParaRPr lang="zh-CN" altLang="en-US" dirty="0"/>
          </a:p>
        </p:txBody>
      </p:sp>
      <p:pic>
        <p:nvPicPr>
          <p:cNvPr id="4" name="Picture 2" descr="8ban-07_82"/>
          <p:cNvPicPr>
            <a:picLocks noChangeAspect="1" noChangeArrowheads="1"/>
          </p:cNvPicPr>
          <p:nvPr/>
        </p:nvPicPr>
        <p:blipFill>
          <a:blip r:embed="rId2"/>
          <a:srcRect t="8444"/>
          <a:stretch>
            <a:fillRect/>
          </a:stretch>
        </p:blipFill>
        <p:spPr bwMode="auto">
          <a:xfrm>
            <a:off x="1160918" y="729858"/>
            <a:ext cx="5863997" cy="2959700"/>
          </a:xfrm>
          <a:prstGeom prst="rect">
            <a:avLst/>
          </a:prstGeom>
          <a:noFill/>
          <a:ln w="38100" cmpd="dbl">
            <a:solidFill>
              <a:srgbClr val="66CCFF"/>
            </a:solidFill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11893" y="3834039"/>
            <a:ext cx="7488238" cy="822325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在图中可组成两个三角形，根据三角形任意两边长度的和大于第三边可知，中间这条路最短。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028472" y="2451100"/>
            <a:ext cx="936625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Times New Roman" panose="02020603050405020304" pitchFamily="18" charset="0"/>
                <a:ea typeface="楷体_GB2312" pitchFamily="49" charset="-122"/>
              </a:rPr>
              <a:t>5dm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906033" y="3478440"/>
            <a:ext cx="1311275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Times New Roman" panose="02020603050405020304" pitchFamily="18" charset="0"/>
                <a:ea typeface="楷体_GB2312" pitchFamily="49" charset="-122"/>
              </a:rPr>
              <a:t>3dm</a:t>
            </a: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4869089" y="1806575"/>
            <a:ext cx="14414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5,  3 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7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869089" y="2390775"/>
            <a:ext cx="14414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5,  3 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6</a:t>
            </a: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4869089" y="2976563"/>
            <a:ext cx="14414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5,  3 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5</a:t>
            </a: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4869089" y="3560763"/>
            <a:ext cx="14414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5,  3 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4</a:t>
            </a: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4869089" y="4146550"/>
            <a:ext cx="14414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5,  3 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cs typeface="楷体_GB2312" pitchFamily="49" charset="-122"/>
              </a:rPr>
              <a:t>3</a:t>
            </a:r>
          </a:p>
        </p:txBody>
      </p:sp>
      <p:pic>
        <p:nvPicPr>
          <p:cNvPr id="13" name="Picture 8" descr="200712~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9F8"/>
              </a:clrFrom>
              <a:clrTo>
                <a:srgbClr val="F7F9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90888" y="2526619"/>
            <a:ext cx="1557111" cy="230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334055" y="441552"/>
            <a:ext cx="8447087" cy="1294009"/>
          </a:xfrm>
          <a:prstGeom prst="rect">
            <a:avLst/>
          </a:prstGeom>
        </p:spPr>
        <p:txBody>
          <a:bodyPr/>
          <a:lstStyle/>
          <a:p>
            <a:pPr defTabSz="914400">
              <a:spcBef>
                <a:spcPct val="20000"/>
              </a:spcBef>
            </a:pPr>
            <a:r>
              <a:rPr lang="en-US" altLang="zh-CN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明明要为他的小狗建一座房子，房顶框架是三角形的，其中一根木条长</a:t>
            </a:r>
            <a:r>
              <a:rPr lang="en-US" altLang="zh-CN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分米，另一根木条长</a:t>
            </a:r>
            <a:r>
              <a:rPr lang="en-US" altLang="zh-CN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分米，那么第三根木条可以是多少分米呢？（取整分米数）</a:t>
            </a:r>
          </a:p>
        </p:txBody>
      </p:sp>
      <p:pic>
        <p:nvPicPr>
          <p:cNvPr id="6" name="Picture 11" descr="8-7H65~1"/>
          <p:cNvPicPr>
            <a:picLocks noChangeAspect="1" noChangeArrowheads="1"/>
          </p:cNvPicPr>
          <p:nvPr/>
        </p:nvPicPr>
        <p:blipFill>
          <a:blip r:embed="rId3"/>
          <a:srcRect l="76277" r="14944" b="19545"/>
          <a:stretch>
            <a:fillRect/>
          </a:stretch>
        </p:blipFill>
        <p:spPr bwMode="auto">
          <a:xfrm>
            <a:off x="1562327" y="2106385"/>
            <a:ext cx="92302" cy="162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8-7H65~1"/>
          <p:cNvPicPr>
            <a:picLocks noChangeAspect="1" noChangeArrowheads="1"/>
          </p:cNvPicPr>
          <p:nvPr/>
        </p:nvPicPr>
        <p:blipFill>
          <a:blip r:embed="rId4"/>
          <a:srcRect l="76277" r="14944" b="19545"/>
          <a:stretch>
            <a:fillRect/>
          </a:stretch>
        </p:blipFill>
        <p:spPr bwMode="auto">
          <a:xfrm>
            <a:off x="2907166" y="3135086"/>
            <a:ext cx="81781" cy="132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1628201" y="1654628"/>
            <a:ext cx="7123914" cy="22642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三角形三边关系：三角形任意两边之和大于第三边。长度不满足这一关系的三条线段不能构成三角形。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965" y="2189692"/>
            <a:ext cx="1742650" cy="2487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对话气泡: 圆角矩形 39"/>
          <p:cNvSpPr/>
          <p:nvPr/>
        </p:nvSpPr>
        <p:spPr>
          <a:xfrm>
            <a:off x="6782256" y="1108662"/>
            <a:ext cx="2114550" cy="523093"/>
          </a:xfrm>
          <a:prstGeom prst="wedgeRoundRectCallout">
            <a:avLst>
              <a:gd name="adj1" fmla="val 19475"/>
              <a:gd name="adj2" fmla="val 12025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5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你从图中看出了哪些数学信息？</a:t>
            </a:r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392793" y="4287610"/>
            <a:ext cx="6553200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任意的三根小棒，能围成一个三角形吗？</a:t>
            </a: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391660" y="3782786"/>
            <a:ext cx="7141255" cy="498929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/>
              <a:t>有</a:t>
            </a:r>
            <a:r>
              <a:rPr lang="en-US" altLang="zh-CN" dirty="0"/>
              <a:t>4</a:t>
            </a:r>
            <a:r>
              <a:rPr lang="zh-CN" altLang="en-US" dirty="0"/>
              <a:t>根小棒，长度分别是</a:t>
            </a:r>
            <a:r>
              <a:rPr lang="en-US" altLang="zh-CN" dirty="0"/>
              <a:t>2cm</a:t>
            </a:r>
            <a:r>
              <a:rPr lang="zh-CN" altLang="en-US" dirty="0"/>
              <a:t>、</a:t>
            </a:r>
            <a:r>
              <a:rPr lang="en-US" altLang="zh-CN" dirty="0"/>
              <a:t>3cm</a:t>
            </a:r>
            <a:r>
              <a:rPr lang="zh-CN" altLang="en-US" dirty="0"/>
              <a:t>、</a:t>
            </a:r>
            <a:r>
              <a:rPr lang="en-US" altLang="zh-CN" dirty="0"/>
              <a:t>5cm</a:t>
            </a:r>
            <a:r>
              <a:rPr lang="zh-CN" altLang="en-US" dirty="0"/>
              <a:t>和</a:t>
            </a:r>
            <a:r>
              <a:rPr lang="en-US" altLang="zh-CN" dirty="0"/>
              <a:t>6cm</a:t>
            </a:r>
            <a:r>
              <a:rPr lang="zh-CN" altLang="en-US" dirty="0"/>
              <a:t>。</a:t>
            </a:r>
          </a:p>
        </p:txBody>
      </p:sp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724807" y="3871006"/>
            <a:ext cx="6408738" cy="576262"/>
          </a:xfrm>
          <a:prstGeom prst="rect">
            <a:avLst/>
          </a:prstGeom>
        </p:spPr>
        <p:txBody>
          <a:bodyPr/>
          <a:lstStyle/>
          <a:p>
            <a:pPr defTabSz="914400">
              <a:spcBef>
                <a:spcPct val="20000"/>
              </a:spcBef>
            </a:pPr>
            <a:endParaRPr lang="zh-CN" altLang="en-US" sz="2605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29" y="1261667"/>
            <a:ext cx="6168571" cy="2417087"/>
          </a:xfrm>
          <a:prstGeom prst="rect">
            <a:avLst/>
          </a:prstGeom>
        </p:spPr>
      </p:pic>
      <p:sp>
        <p:nvSpPr>
          <p:cNvPr id="36" name="矩形: 圆角 35"/>
          <p:cNvSpPr/>
          <p:nvPr/>
        </p:nvSpPr>
        <p:spPr>
          <a:xfrm>
            <a:off x="2233737" y="2438401"/>
            <a:ext cx="640091" cy="374571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明明</a:t>
            </a:r>
          </a:p>
        </p:txBody>
      </p:sp>
      <p:sp>
        <p:nvSpPr>
          <p:cNvPr id="37" name="矩形: 圆角 36"/>
          <p:cNvSpPr/>
          <p:nvPr/>
        </p:nvSpPr>
        <p:spPr>
          <a:xfrm>
            <a:off x="4659607" y="2491309"/>
            <a:ext cx="696164" cy="374571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丽丽</a:t>
            </a:r>
          </a:p>
        </p:txBody>
      </p:sp>
      <p:sp>
        <p:nvSpPr>
          <p:cNvPr id="38" name="对话气泡: 圆角矩形 37"/>
          <p:cNvSpPr/>
          <p:nvPr/>
        </p:nvSpPr>
        <p:spPr>
          <a:xfrm>
            <a:off x="6767742" y="1166720"/>
            <a:ext cx="2114550" cy="523093"/>
          </a:xfrm>
          <a:prstGeom prst="wedgeRoundRectCallout">
            <a:avLst>
              <a:gd name="adj1" fmla="val 19475"/>
              <a:gd name="adj2" fmla="val 12025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5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你能提出什么问题？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364" y="1991934"/>
            <a:ext cx="1742650" cy="2487781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4629778" y="2809748"/>
            <a:ext cx="494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2cm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89435" y="2969405"/>
            <a:ext cx="494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3cm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963606" y="3114548"/>
            <a:ext cx="494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5cm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94235" y="3245176"/>
            <a:ext cx="494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6cm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对话气泡: 椭圆形 44"/>
          <p:cNvSpPr/>
          <p:nvPr/>
        </p:nvSpPr>
        <p:spPr>
          <a:xfrm>
            <a:off x="4550228" y="1148998"/>
            <a:ext cx="1444172" cy="1168539"/>
          </a:xfrm>
          <a:prstGeom prst="wedgeEllipseCallout">
            <a:avLst>
              <a:gd name="adj1" fmla="val -48974"/>
              <a:gd name="adj2" fmla="val 4262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怎么围不成三角形呢？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27" grpId="0"/>
      <p:bldP spid="28" grpId="0" autoUpdateAnimBg="0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264658" y="2366056"/>
            <a:ext cx="3987573" cy="1374094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/>
              <a:t>1.</a:t>
            </a:r>
            <a:r>
              <a:rPr lang="zh-CN" altLang="en-US" dirty="0"/>
              <a:t>从</a:t>
            </a:r>
            <a:r>
              <a:rPr lang="en-US" altLang="zh-CN" dirty="0"/>
              <a:t>4</a:t>
            </a:r>
            <a:r>
              <a:rPr lang="zh-CN" altLang="en-US" dirty="0"/>
              <a:t>根小棒（</a:t>
            </a:r>
            <a:r>
              <a:rPr lang="en-US" altLang="zh-CN" dirty="0"/>
              <a:t>6cm</a:t>
            </a:r>
            <a:r>
              <a:rPr lang="zh-CN" altLang="en-US" dirty="0"/>
              <a:t>、</a:t>
            </a:r>
            <a:r>
              <a:rPr lang="en-US" altLang="zh-CN" dirty="0"/>
              <a:t>5cm</a:t>
            </a:r>
            <a:r>
              <a:rPr lang="zh-CN" altLang="en-US" dirty="0"/>
              <a:t>、      </a:t>
            </a:r>
            <a:endParaRPr lang="en-US" altLang="zh-CN" dirty="0"/>
          </a:p>
          <a:p>
            <a:r>
              <a:rPr lang="en-US" altLang="zh-CN" dirty="0"/>
              <a:t>   3cm</a:t>
            </a:r>
            <a:r>
              <a:rPr lang="zh-CN" altLang="en-US" dirty="0"/>
              <a:t>、</a:t>
            </a:r>
            <a:r>
              <a:rPr lang="en-US" altLang="zh-CN" dirty="0"/>
              <a:t>2cm</a:t>
            </a:r>
            <a:r>
              <a:rPr lang="zh-CN" altLang="en-US" dirty="0"/>
              <a:t>）中，任意选   </a:t>
            </a:r>
            <a:endParaRPr lang="en-US" altLang="zh-CN" dirty="0"/>
          </a:p>
          <a:p>
            <a:r>
              <a:rPr lang="en-US" altLang="zh-CN" dirty="0"/>
              <a:t>  </a:t>
            </a:r>
            <a:r>
              <a:rPr lang="zh-CN" altLang="en-US" dirty="0"/>
              <a:t>取</a:t>
            </a:r>
            <a:r>
              <a:rPr lang="en-US" altLang="zh-CN" dirty="0"/>
              <a:t>3</a:t>
            </a:r>
            <a:r>
              <a:rPr lang="zh-CN" altLang="en-US" dirty="0"/>
              <a:t>根，试着围成三角形。</a:t>
            </a:r>
          </a:p>
          <a:p>
            <a:endParaRPr lang="zh-CN" altLang="en-US" dirty="0"/>
          </a:p>
        </p:txBody>
      </p:sp>
      <p:sp>
        <p:nvSpPr>
          <p:cNvPr id="5" name="Text Box 210"/>
          <p:cNvSpPr txBox="1">
            <a:spLocks noChangeArrowheads="1"/>
          </p:cNvSpPr>
          <p:nvPr/>
        </p:nvSpPr>
        <p:spPr bwMode="auto">
          <a:xfrm>
            <a:off x="638629" y="1009651"/>
            <a:ext cx="7979456" cy="615950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3200" b="1" baseline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/>
              <a:t>任意的三根小棒，能围成一个三角形吗？</a:t>
            </a:r>
          </a:p>
        </p:txBody>
      </p:sp>
      <p:sp>
        <p:nvSpPr>
          <p:cNvPr id="6" name="Text Box 765"/>
          <p:cNvSpPr txBox="1">
            <a:spLocks noChangeArrowheads="1"/>
          </p:cNvSpPr>
          <p:nvPr/>
        </p:nvSpPr>
        <p:spPr bwMode="auto">
          <a:xfrm>
            <a:off x="280989" y="1616075"/>
            <a:ext cx="2389640" cy="4928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/>
              <a:t>探索活动要求：</a:t>
            </a:r>
          </a:p>
        </p:txBody>
      </p:sp>
      <p:graphicFrame>
        <p:nvGraphicFramePr>
          <p:cNvPr id="7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513363"/>
              </p:ext>
            </p:extLst>
          </p:nvPr>
        </p:nvGraphicFramePr>
        <p:xfrm>
          <a:off x="4808086" y="1922463"/>
          <a:ext cx="3915000" cy="2713068"/>
        </p:xfrm>
        <a:graphic>
          <a:graphicData uri="http://schemas.openxmlformats.org/drawingml/2006/table">
            <a:tbl>
              <a:tblPr/>
              <a:tblGrid>
                <a:gridCol w="1633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9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6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/>
                        </a:rPr>
                        <a:t>能否围成三角形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/>
                        </a:rPr>
                        <a:t>三条边的长度（厘米）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7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围成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66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51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围 不成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8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400" b="1" i="0" u="sng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B050"/>
                          </a:solidFill>
                        </a:u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264658" y="3811359"/>
            <a:ext cx="4017055" cy="847725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/>
              <a:t>2.</a:t>
            </a:r>
            <a:r>
              <a:rPr lang="zh-CN" altLang="en-US" dirty="0"/>
              <a:t>将探究的结果记录在右表中。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nimBg="1" autoUpdateAnimBg="0"/>
      <p:bldP spid="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144" b="81992" l="33870" r="73582">
                        <a14:foregroundMark x1="44623" y1="53390" x2="59018" y2="53072"/>
                        <a14:foregroundMark x1="59018" y1="53072" x2="64776" y2="54449"/>
                        <a14:foregroundMark x1="48857" y1="44386" x2="50804" y2="61864"/>
                        <a14:foregroundMark x1="56054" y1="45975" x2="59441" y2="66102"/>
                        <a14:foregroundMark x1="46317" y1="43008" x2="48857" y2="64513"/>
                        <a14:foregroundMark x1="51651" y1="82203" x2="55885" y2="77966"/>
                        <a14:foregroundMark x1="40220" y1="67903" x2="66046" y2="68220"/>
                        <a14:foregroundMark x1="39797" y1="70551" x2="53514" y2="70551"/>
                        <a14:foregroundMark x1="53514" y1="70551" x2="66638" y2="67585"/>
                        <a14:foregroundMark x1="66638" y1="67585" x2="39881" y2="67585"/>
                        <a14:foregroundMark x1="39881" y1="67585" x2="46147" y2="68432"/>
                        <a14:foregroundMark x1="33870" y1="64195" x2="38273" y2="72458"/>
                        <a14:foregroundMark x1="61981" y1="44915" x2="53345" y2="56568"/>
                        <a14:foregroundMark x1="56054" y1="31886" x2="60119" y2="311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56" t="25692" r="21775" b="14091"/>
          <a:stretch>
            <a:fillRect/>
          </a:stretch>
        </p:blipFill>
        <p:spPr>
          <a:xfrm>
            <a:off x="6268719" y="3272244"/>
            <a:ext cx="1669143" cy="1732643"/>
          </a:xfrm>
          <a:prstGeom prst="rect">
            <a:avLst/>
          </a:prstGeom>
        </p:spPr>
      </p:pic>
      <p:sp>
        <p:nvSpPr>
          <p:cNvPr id="6" name="Text Box 525"/>
          <p:cNvSpPr txBox="1">
            <a:spLocks noChangeArrowheads="1"/>
          </p:cNvSpPr>
          <p:nvPr/>
        </p:nvSpPr>
        <p:spPr bwMode="auto">
          <a:xfrm>
            <a:off x="265793" y="545109"/>
            <a:ext cx="8351838" cy="893450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/>
              <a:t>        以小组为单位，根据前面围三角形的情况讨论交流，找出三角形三条边之间的关系。 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9739" y="1536644"/>
            <a:ext cx="8562032" cy="2255297"/>
          </a:xfrm>
          <a:prstGeom prst="rect">
            <a:avLst/>
          </a:prstGeom>
        </p:spPr>
        <p:txBody>
          <a:bodyPr/>
          <a:lstStyle/>
          <a:p>
            <a:pPr defTabSz="914400">
              <a:spcBef>
                <a:spcPct val="20000"/>
              </a:spcBef>
            </a:pP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有哪几种取法</a:t>
            </a:r>
            <a:r>
              <a:rPr lang="en-US" altLang="zh-CN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</a:p>
          <a:p>
            <a:pPr defTabSz="914400">
              <a:spcBef>
                <a:spcPct val="20000"/>
              </a:spcBef>
            </a:pPr>
            <a:r>
              <a:rPr lang="en-US" altLang="zh-CN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2.</a:t>
            </a: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是不是任意三根都能摆出三角形？若不是，哪些可以？哪些不可以？</a:t>
            </a:r>
          </a:p>
          <a:p>
            <a:pPr defTabSz="914400">
              <a:spcBef>
                <a:spcPct val="20000"/>
              </a:spcBef>
            </a:pP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en-US" altLang="zh-CN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用三根什么样的小棒才能拼成三角形呢</a:t>
            </a:r>
            <a:r>
              <a:rPr lang="en-US" altLang="zh-CN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你从中发现了什么？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话气泡: 圆角矩形 4"/>
          <p:cNvSpPr/>
          <p:nvPr/>
        </p:nvSpPr>
        <p:spPr>
          <a:xfrm>
            <a:off x="457200" y="1052420"/>
            <a:ext cx="1879600" cy="523093"/>
          </a:xfrm>
          <a:prstGeom prst="wedgeRoundRectCallout">
            <a:avLst>
              <a:gd name="adj1" fmla="val 1232"/>
              <a:gd name="adj2" fmla="val 11054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5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你发现了什么呢？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7622" y="1826834"/>
            <a:ext cx="1742650" cy="2487781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1838080" y="3183368"/>
            <a:ext cx="6630801" cy="14920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txBody>
          <a:bodyPr/>
          <a:lstStyle/>
          <a:p>
            <a:pPr defTabSz="9144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这四根小棒中，如果较短的两根的和</a:t>
            </a:r>
            <a:r>
              <a:rPr lang="zh-CN" altLang="en-US" sz="2605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不大于</a:t>
            </a: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最长的第三根，就不能组成三角形。</a:t>
            </a:r>
          </a:p>
        </p:txBody>
      </p:sp>
      <p:graphicFrame>
        <p:nvGraphicFramePr>
          <p:cNvPr id="8" name="Group 38">
            <a:extLst>
              <a:ext uri="{FF2B5EF4-FFF2-40B4-BE49-F238E27FC236}">
                <a16:creationId xmlns:a16="http://schemas.microsoft.com/office/drawing/2014/main" id="{F977D35D-F25A-4245-865B-2127CFFB0C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356543"/>
              </p:ext>
            </p:extLst>
          </p:nvPr>
        </p:nvGraphicFramePr>
        <p:xfrm>
          <a:off x="3039107" y="321531"/>
          <a:ext cx="3915000" cy="2713068"/>
        </p:xfrm>
        <a:graphic>
          <a:graphicData uri="http://schemas.openxmlformats.org/drawingml/2006/table">
            <a:tbl>
              <a:tblPr/>
              <a:tblGrid>
                <a:gridCol w="1633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9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6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/>
                        </a:rPr>
                        <a:t>能否围成三角形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/>
                        </a:rPr>
                        <a:t>三条边的长度（厘米）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7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围成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66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51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围 不成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8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sng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B050"/>
                            </a:solidFill>
                          </a:u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2" r="21070" b="17999"/>
          <a:stretch>
            <a:fillRect/>
          </a:stretch>
        </p:blipFill>
        <p:spPr>
          <a:xfrm>
            <a:off x="7340600" y="2339594"/>
            <a:ext cx="1803400" cy="2359406"/>
          </a:xfrm>
          <a:prstGeom prst="rect">
            <a:avLst/>
          </a:prstGeom>
        </p:spPr>
      </p:pic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46088" y="1079500"/>
            <a:ext cx="1636712" cy="4928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/>
          <a:lstStyle>
            <a:defPPr>
              <a:defRPr lang="zh-CN"/>
            </a:defPPr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sz="2605" b="1" baseline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/>
              <a:t>操作要求：</a:t>
            </a: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auto">
          <a:xfrm>
            <a:off x="1373189" y="3857625"/>
            <a:ext cx="5903912" cy="7016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txBody>
          <a:bodyPr/>
          <a:lstStyle/>
          <a:p>
            <a:pPr defTabSz="9144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605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三角形任意两边长度的和大于第三边。</a:t>
            </a: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377825" y="434975"/>
            <a:ext cx="7705725" cy="584775"/>
          </a:xfrm>
          <a:prstGeom prst="rect">
            <a:avLst/>
          </a:prstGeom>
        </p:spPr>
        <p:txBody>
          <a:bodyPr/>
          <a:lstStyle>
            <a:lvl1pPr defTabSz="914400">
              <a:spcBef>
                <a:spcPct val="0"/>
              </a:spcBef>
              <a:buNone/>
              <a:defRPr lang="zh-CN" altLang="en-US" sz="3200" b="1" baseline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画一画，量一量，算一算：</a:t>
            </a: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547688" y="1892300"/>
            <a:ext cx="8367712" cy="893450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/>
              <a:t>    每人画一个三角形，量出三边的长度，算一算三角形任意两边之和是否大于第三边。 </a:t>
            </a: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531813" y="3108325"/>
            <a:ext cx="2520950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/>
              <a:t>结   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1" grpId="0" animBg="1" autoUpdateAnimBg="0"/>
      <p:bldP spid="13" grpId="0" autoUpdateAnimBg="0"/>
      <p:bldP spid="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例 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385888" y="727075"/>
            <a:ext cx="66246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判断下面哪组线段能围成三角形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？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862013" y="2159000"/>
            <a:ext cx="7191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933450" y="2878138"/>
            <a:ext cx="14398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573088" y="3670300"/>
            <a:ext cx="2159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06500" y="3692525"/>
            <a:ext cx="5762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788988" y="1727200"/>
            <a:ext cx="1584325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 dirty="0"/>
              <a:t>２厘米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17550" y="2446338"/>
            <a:ext cx="1511300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 dirty="0"/>
              <a:t>４厘米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717550" y="3094038"/>
            <a:ext cx="1512888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 dirty="0"/>
              <a:t>６厘米</a:t>
            </a: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3889375" y="2263775"/>
            <a:ext cx="2159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3962400" y="2913063"/>
            <a:ext cx="7191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3746500" y="3632200"/>
            <a:ext cx="18002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>
            <a:off x="6700838" y="2351088"/>
            <a:ext cx="18002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6845300" y="2998788"/>
            <a:ext cx="7191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>
            <a:off x="6772275" y="3575050"/>
            <a:ext cx="18002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3746500" y="2336800"/>
            <a:ext cx="1584325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 dirty="0"/>
              <a:t>２厘米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6629400" y="2422525"/>
            <a:ext cx="1296988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/>
              <a:t>２厘米</a:t>
            </a: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3746500" y="1760538"/>
            <a:ext cx="1512888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 dirty="0"/>
              <a:t>６厘米</a:t>
            </a:r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3602038" y="3128963"/>
            <a:ext cx="1728787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 dirty="0"/>
              <a:t>５厘米</a:t>
            </a: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6963228" y="1848531"/>
            <a:ext cx="1728788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 dirty="0"/>
              <a:t>５厘米</a:t>
            </a: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6991804" y="3128736"/>
            <a:ext cx="1439863" cy="492892"/>
          </a:xfrm>
          <a:prstGeom prst="rect">
            <a:avLst/>
          </a:prstGeom>
        </p:spPr>
        <p:txBody>
          <a:bodyPr/>
          <a:lstStyle>
            <a:lvl1pPr indent="0" defTabSz="914400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605" b="1" baseline="0" dirty="0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b="0" dirty="0"/>
              <a:t>５厘米</a:t>
            </a: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4325937" y="3692525"/>
            <a:ext cx="5762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7281862" y="3752850"/>
            <a:ext cx="5762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③</a:t>
            </a: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938212" y="4203700"/>
            <a:ext cx="1295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不能</a:t>
            </a: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4251325" y="4219575"/>
            <a:ext cx="1295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能</a:t>
            </a:r>
          </a:p>
        </p:txBody>
      </p:sp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7219950" y="4241800"/>
            <a:ext cx="1295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能</a:t>
            </a:r>
          </a:p>
        </p:txBody>
      </p:sp>
      <p:sp>
        <p:nvSpPr>
          <p:cNvPr id="32" name="Line 27"/>
          <p:cNvSpPr>
            <a:spLocks noChangeShapeType="1"/>
          </p:cNvSpPr>
          <p:nvPr/>
        </p:nvSpPr>
        <p:spPr bwMode="auto">
          <a:xfrm>
            <a:off x="3162298" y="1562101"/>
            <a:ext cx="1" cy="253365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Line 28"/>
          <p:cNvSpPr>
            <a:spLocks noChangeShapeType="1"/>
          </p:cNvSpPr>
          <p:nvPr/>
        </p:nvSpPr>
        <p:spPr bwMode="auto">
          <a:xfrm flipH="1">
            <a:off x="6553198" y="1638300"/>
            <a:ext cx="19051" cy="245745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0344" y="1189073"/>
            <a:ext cx="6759714" cy="5760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1. </a:t>
            </a:r>
            <a:r>
              <a:rPr lang="zh-CN" altLang="en-US" dirty="0"/>
              <a:t>每组中的</a:t>
            </a:r>
            <a:r>
              <a:rPr lang="en-US" altLang="zh-CN" dirty="0"/>
              <a:t>3</a:t>
            </a:r>
            <a:r>
              <a:rPr lang="zh-CN" altLang="en-US" dirty="0"/>
              <a:t>根小棒能围成三角形吗？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807" y="1824264"/>
            <a:ext cx="7505700" cy="2133600"/>
          </a:xfrm>
          <a:prstGeom prst="rect">
            <a:avLst/>
          </a:prstGeom>
        </p:spPr>
      </p:pic>
      <p:sp>
        <p:nvSpPr>
          <p:cNvPr id="5" name="副标题 1"/>
          <p:cNvSpPr txBox="1"/>
          <p:nvPr/>
        </p:nvSpPr>
        <p:spPr>
          <a:xfrm>
            <a:off x="395830" y="3961302"/>
            <a:ext cx="6759714" cy="5760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605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0000"/>
                </a:solidFill>
              </a:rPr>
              <a:t>第</a:t>
            </a: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组、第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组中的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根小棒能围成三角形。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>
          <a:xfrm>
            <a:off x="459561" y="609600"/>
            <a:ext cx="1470840" cy="609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2.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08" y="1160008"/>
            <a:ext cx="4273172" cy="3208792"/>
          </a:xfrm>
          <a:prstGeom prst="rect">
            <a:avLst/>
          </a:prstGeom>
        </p:spPr>
      </p:pic>
      <p:sp>
        <p:nvSpPr>
          <p:cNvPr id="7" name="对话气泡: 椭圆形 6"/>
          <p:cNvSpPr/>
          <p:nvPr/>
        </p:nvSpPr>
        <p:spPr>
          <a:xfrm>
            <a:off x="4956629" y="1088572"/>
            <a:ext cx="4013200" cy="1584503"/>
          </a:xfrm>
          <a:prstGeom prst="wedgeEllipseCallout">
            <a:avLst>
              <a:gd name="adj1" fmla="val -54371"/>
              <a:gd name="adj2" fmla="val 4876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eaLnBrk="0" hangingPunct="0">
              <a:lnSpc>
                <a:spcPct val="13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再拿一根几分米长的木</a:t>
            </a:r>
          </a:p>
          <a:p>
            <a:pPr eaLnBrk="0" hangingPunct="0">
              <a:lnSpc>
                <a:spcPct val="13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条就可以钉成三角形？</a:t>
            </a:r>
          </a:p>
          <a:p>
            <a:pPr eaLnBrk="0" hangingPunct="0">
              <a:lnSpc>
                <a:spcPct val="13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（取整分米数）</a:t>
            </a:r>
          </a:p>
        </p:txBody>
      </p:sp>
      <p:sp>
        <p:nvSpPr>
          <p:cNvPr id="8" name="内容占位符 4"/>
          <p:cNvSpPr txBox="1"/>
          <p:nvPr/>
        </p:nvSpPr>
        <p:spPr>
          <a:xfrm>
            <a:off x="4281715" y="3483427"/>
            <a:ext cx="4615542" cy="95794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605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0000"/>
                </a:solidFill>
              </a:rPr>
              <a:t>再拿一根</a:t>
            </a:r>
            <a:r>
              <a:rPr lang="en-US" altLang="zh-CN" dirty="0">
                <a:solidFill>
                  <a:srgbClr val="FF0000"/>
                </a:solidFill>
              </a:rPr>
              <a:t>7</a:t>
            </a:r>
            <a:r>
              <a:rPr lang="zh-CN" altLang="en-US" dirty="0">
                <a:solidFill>
                  <a:srgbClr val="FF0000"/>
                </a:solidFill>
              </a:rPr>
              <a:t>分米长的木条就可以钉成三角形。（答案不唯一）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迅腾新课课时模板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迅腾新课课时模板</Template>
  <TotalTime>13</TotalTime>
  <Words>600</Words>
  <Application>Microsoft Office PowerPoint</Application>
  <PresentationFormat>全屏显示(16:9)</PresentationFormat>
  <Paragraphs>94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黑体</vt:lpstr>
      <vt:lpstr>楷体</vt:lpstr>
      <vt:lpstr>宋体</vt:lpstr>
      <vt:lpstr>幼圆</vt:lpstr>
      <vt:lpstr>Arial</vt:lpstr>
      <vt:lpstr>Calibri</vt:lpstr>
      <vt:lpstr>Times New Roman</vt:lpstr>
      <vt:lpstr>迅腾新课课时模板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 浩</dc:creator>
  <cp:lastModifiedBy>Lenovo</cp:lastModifiedBy>
  <cp:revision>24</cp:revision>
  <dcterms:created xsi:type="dcterms:W3CDTF">2019-03-16T09:40:00Z</dcterms:created>
  <dcterms:modified xsi:type="dcterms:W3CDTF">2019-05-31T01:21:57Z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