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553" r:id="rId3"/>
    <p:sldId id="650" r:id="rId4"/>
    <p:sldId id="648" r:id="rId5"/>
    <p:sldId id="641" r:id="rId6"/>
    <p:sldId id="658" r:id="rId7"/>
    <p:sldId id="659" r:id="rId8"/>
    <p:sldId id="645" r:id="rId9"/>
    <p:sldId id="649" r:id="rId10"/>
    <p:sldId id="646" r:id="rId11"/>
    <p:sldId id="660" r:id="rId12"/>
    <p:sldId id="661" r:id="rId13"/>
    <p:sldId id="555" r:id="rId14"/>
    <p:sldId id="662" r:id="rId15"/>
    <p:sldId id="642" r:id="rId16"/>
    <p:sldId id="651" r:id="rId17"/>
    <p:sldId id="652" r:id="rId18"/>
    <p:sldId id="653" r:id="rId19"/>
    <p:sldId id="654" r:id="rId20"/>
    <p:sldId id="655" r:id="rId21"/>
    <p:sldId id="656" r:id="rId22"/>
    <p:sldId id="663" r:id="rId23"/>
    <p:sldId id="664" r:id="rId24"/>
    <p:sldId id="657" r:id="rId25"/>
    <p:sldId id="665" r:id="rId26"/>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0000FF"/>
    <a:srgbClr val="9FCC3E"/>
    <a:srgbClr val="8CB208"/>
    <a:srgbClr val="3333FF"/>
    <a:srgbClr val="0066FF"/>
    <a:srgbClr val="E46C0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8464" autoAdjust="0"/>
    <p:restoredTop sz="99765" autoAdjust="0"/>
  </p:normalViewPr>
  <p:slideViewPr>
    <p:cSldViewPr>
      <p:cViewPr>
        <p:scale>
          <a:sx n="75" d="100"/>
          <a:sy n="75" d="100"/>
        </p:scale>
        <p:origin x="-570" y="-108"/>
      </p:cViewPr>
      <p:guideLst>
        <p:guide orient="horz" pos="2161"/>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 Id="rId4"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slide" Target="slide19.xml"/><Relationship Id="rId3" Type="http://schemas.openxmlformats.org/officeDocument/2006/relationships/slide" Target="slide4.xml"/><Relationship Id="rId7" Type="http://schemas.openxmlformats.org/officeDocument/2006/relationships/slide" Target="slide10.xml"/><Relationship Id="rId12" Type="http://schemas.openxmlformats.org/officeDocument/2006/relationships/slide" Target="slide18.xml"/><Relationship Id="rId2" Type="http://schemas.openxmlformats.org/officeDocument/2006/relationships/slide" Target="slide11.xml"/><Relationship Id="rId16" Type="http://schemas.openxmlformats.org/officeDocument/2006/relationships/slide" Target="slide24.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7.xml"/><Relationship Id="rId5" Type="http://schemas.openxmlformats.org/officeDocument/2006/relationships/slide" Target="slide8.xml"/><Relationship Id="rId15" Type="http://schemas.openxmlformats.org/officeDocument/2006/relationships/slide" Target="slide21.xml"/><Relationship Id="rId10" Type="http://schemas.openxmlformats.org/officeDocument/2006/relationships/slide" Target="slide16.xml"/><Relationship Id="rId4" Type="http://schemas.openxmlformats.org/officeDocument/2006/relationships/slide" Target="slide5.xml"/><Relationship Id="rId9" Type="http://schemas.openxmlformats.org/officeDocument/2006/relationships/slide" Target="slide15.xml"/><Relationship Id="rId14" Type="http://schemas.openxmlformats.org/officeDocument/2006/relationships/slide" Target="slide20.xml"/></Relationships>
</file>

<file path=ppt/slides/_rels/slide11.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slide" Target="slide19.xml"/><Relationship Id="rId3" Type="http://schemas.openxmlformats.org/officeDocument/2006/relationships/slide" Target="slide4.xml"/><Relationship Id="rId7" Type="http://schemas.openxmlformats.org/officeDocument/2006/relationships/slide" Target="slide10.xml"/><Relationship Id="rId12" Type="http://schemas.openxmlformats.org/officeDocument/2006/relationships/slide" Target="slide18.xml"/><Relationship Id="rId2" Type="http://schemas.openxmlformats.org/officeDocument/2006/relationships/slide" Target="slide12.xml"/><Relationship Id="rId16" Type="http://schemas.openxmlformats.org/officeDocument/2006/relationships/slide" Target="slide24.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7.xml"/><Relationship Id="rId5" Type="http://schemas.openxmlformats.org/officeDocument/2006/relationships/slide" Target="slide8.xml"/><Relationship Id="rId15" Type="http://schemas.openxmlformats.org/officeDocument/2006/relationships/slide" Target="slide21.xml"/><Relationship Id="rId10" Type="http://schemas.openxmlformats.org/officeDocument/2006/relationships/slide" Target="slide16.xml"/><Relationship Id="rId4" Type="http://schemas.openxmlformats.org/officeDocument/2006/relationships/slide" Target="slide5.xml"/><Relationship Id="rId9" Type="http://schemas.openxmlformats.org/officeDocument/2006/relationships/slide" Target="slide15.xml"/><Relationship Id="rId14" Type="http://schemas.openxmlformats.org/officeDocument/2006/relationships/slide" Target="slide20.xml"/></Relationships>
</file>

<file path=ppt/slides/_rels/slide12.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18.xml"/><Relationship Id="rId3" Type="http://schemas.openxmlformats.org/officeDocument/2006/relationships/package" Target="../embeddings/Microsoft_Office_Word___6.docx"/><Relationship Id="rId7" Type="http://schemas.openxmlformats.org/officeDocument/2006/relationships/slide" Target="slide9.xml"/><Relationship Id="rId12" Type="http://schemas.openxmlformats.org/officeDocument/2006/relationships/slide" Target="slide17.xml"/><Relationship Id="rId17" Type="http://schemas.openxmlformats.org/officeDocument/2006/relationships/slide" Target="slide24.xml"/><Relationship Id="rId2" Type="http://schemas.openxmlformats.org/officeDocument/2006/relationships/slideLayout" Target="../slideLayouts/slideLayout1.xml"/><Relationship Id="rId16" Type="http://schemas.openxmlformats.org/officeDocument/2006/relationships/slide" Target="slide21.xml"/><Relationship Id="rId1" Type="http://schemas.openxmlformats.org/officeDocument/2006/relationships/vmlDrawing" Target="../drawings/vmlDrawing4.vml"/><Relationship Id="rId6" Type="http://schemas.openxmlformats.org/officeDocument/2006/relationships/slide" Target="slide8.xml"/><Relationship Id="rId11" Type="http://schemas.openxmlformats.org/officeDocument/2006/relationships/slide" Target="slide16.xml"/><Relationship Id="rId5" Type="http://schemas.openxmlformats.org/officeDocument/2006/relationships/slide" Target="slide5.xml"/><Relationship Id="rId15" Type="http://schemas.openxmlformats.org/officeDocument/2006/relationships/slide" Target="slide20.xml"/><Relationship Id="rId10" Type="http://schemas.openxmlformats.org/officeDocument/2006/relationships/slide" Target="slide15.xml"/><Relationship Id="rId4" Type="http://schemas.openxmlformats.org/officeDocument/2006/relationships/slide" Target="slide4.xml"/><Relationship Id="rId9" Type="http://schemas.openxmlformats.org/officeDocument/2006/relationships/slide" Target="slide13.xml"/><Relationship Id="rId14" Type="http://schemas.openxmlformats.org/officeDocument/2006/relationships/slide" Target="slide19.xml"/></Relationships>
</file>

<file path=ppt/slides/_rels/slide13.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slide" Target="slide19.xml"/><Relationship Id="rId3" Type="http://schemas.openxmlformats.org/officeDocument/2006/relationships/slide" Target="slide4.xml"/><Relationship Id="rId7" Type="http://schemas.openxmlformats.org/officeDocument/2006/relationships/slide" Target="slide10.xml"/><Relationship Id="rId12" Type="http://schemas.openxmlformats.org/officeDocument/2006/relationships/slide" Target="slide18.xml"/><Relationship Id="rId2" Type="http://schemas.openxmlformats.org/officeDocument/2006/relationships/slide" Target="slide14.xml"/><Relationship Id="rId16" Type="http://schemas.openxmlformats.org/officeDocument/2006/relationships/slide" Target="slide24.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7.xml"/><Relationship Id="rId5" Type="http://schemas.openxmlformats.org/officeDocument/2006/relationships/slide" Target="slide8.xml"/><Relationship Id="rId15" Type="http://schemas.openxmlformats.org/officeDocument/2006/relationships/slide" Target="slide21.xml"/><Relationship Id="rId10" Type="http://schemas.openxmlformats.org/officeDocument/2006/relationships/slide" Target="slide16.xml"/><Relationship Id="rId4" Type="http://schemas.openxmlformats.org/officeDocument/2006/relationships/slide" Target="slide5.xml"/><Relationship Id="rId9" Type="http://schemas.openxmlformats.org/officeDocument/2006/relationships/slide" Target="slide15.xml"/><Relationship Id="rId14" Type="http://schemas.openxmlformats.org/officeDocument/2006/relationships/slide" Target="slide20.xml"/></Relationships>
</file>

<file path=ppt/slides/_rels/slide14.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6.xml"/><Relationship Id="rId18" Type="http://schemas.openxmlformats.org/officeDocument/2006/relationships/slide" Target="slide21.xml"/><Relationship Id="rId3" Type="http://schemas.openxmlformats.org/officeDocument/2006/relationships/package" Target="../embeddings/Microsoft_Office_Word___7.docx"/><Relationship Id="rId7" Type="http://schemas.openxmlformats.org/officeDocument/2006/relationships/slide" Target="slide5.xml"/><Relationship Id="rId12" Type="http://schemas.openxmlformats.org/officeDocument/2006/relationships/slide" Target="slide15.xml"/><Relationship Id="rId17" Type="http://schemas.openxmlformats.org/officeDocument/2006/relationships/slide" Target="slide20.xml"/><Relationship Id="rId2" Type="http://schemas.openxmlformats.org/officeDocument/2006/relationships/slideLayout" Target="../slideLayouts/slideLayout1.xml"/><Relationship Id="rId16" Type="http://schemas.openxmlformats.org/officeDocument/2006/relationships/slide" Target="slide19.xml"/><Relationship Id="rId1" Type="http://schemas.openxmlformats.org/officeDocument/2006/relationships/vmlDrawing" Target="../drawings/vmlDrawing5.vml"/><Relationship Id="rId6" Type="http://schemas.openxmlformats.org/officeDocument/2006/relationships/slide" Target="slide4.xml"/><Relationship Id="rId11" Type="http://schemas.openxmlformats.org/officeDocument/2006/relationships/slide" Target="slide13.xml"/><Relationship Id="rId5" Type="http://schemas.openxmlformats.org/officeDocument/2006/relationships/package" Target="../embeddings/Microsoft_Office_Word___9.docx"/><Relationship Id="rId15" Type="http://schemas.openxmlformats.org/officeDocument/2006/relationships/slide" Target="slide18.xml"/><Relationship Id="rId10" Type="http://schemas.openxmlformats.org/officeDocument/2006/relationships/slide" Target="slide10.xml"/><Relationship Id="rId19" Type="http://schemas.openxmlformats.org/officeDocument/2006/relationships/slide" Target="slide24.xml"/><Relationship Id="rId4" Type="http://schemas.openxmlformats.org/officeDocument/2006/relationships/package" Target="../embeddings/Microsoft_Office_Word___8.docx"/><Relationship Id="rId9" Type="http://schemas.openxmlformats.org/officeDocument/2006/relationships/slide" Target="slide9.xml"/><Relationship Id="rId14" Type="http://schemas.openxmlformats.org/officeDocument/2006/relationships/slide" Target="slide17.xml"/></Relationships>
</file>

<file path=ppt/slides/_rels/slide15.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15.xml"/><Relationship Id="rId18" Type="http://schemas.openxmlformats.org/officeDocument/2006/relationships/slide" Target="slide20.xml"/><Relationship Id="rId3" Type="http://schemas.openxmlformats.org/officeDocument/2006/relationships/package" Target="../embeddings/Microsoft_Office_Word___10.docx"/><Relationship Id="rId7" Type="http://schemas.openxmlformats.org/officeDocument/2006/relationships/slide" Target="slide4.xml"/><Relationship Id="rId12" Type="http://schemas.openxmlformats.org/officeDocument/2006/relationships/slide" Target="slide13.xml"/><Relationship Id="rId17" Type="http://schemas.openxmlformats.org/officeDocument/2006/relationships/slide" Target="slide19.xml"/><Relationship Id="rId2" Type="http://schemas.openxmlformats.org/officeDocument/2006/relationships/slideLayout" Target="../slideLayouts/slideLayout1.xml"/><Relationship Id="rId16" Type="http://schemas.openxmlformats.org/officeDocument/2006/relationships/slide" Target="slide18.xml"/><Relationship Id="rId20" Type="http://schemas.openxmlformats.org/officeDocument/2006/relationships/slide" Target="slide24.xml"/><Relationship Id="rId1" Type="http://schemas.openxmlformats.org/officeDocument/2006/relationships/vmlDrawing" Target="../drawings/vmlDrawing6.vml"/><Relationship Id="rId6" Type="http://schemas.openxmlformats.org/officeDocument/2006/relationships/package" Target="../embeddings/Microsoft_Office_Word___13.docx"/><Relationship Id="rId11" Type="http://schemas.openxmlformats.org/officeDocument/2006/relationships/slide" Target="slide10.xml"/><Relationship Id="rId5" Type="http://schemas.openxmlformats.org/officeDocument/2006/relationships/package" Target="../embeddings/Microsoft_Office_Word___12.docx"/><Relationship Id="rId15" Type="http://schemas.openxmlformats.org/officeDocument/2006/relationships/slide" Target="slide17.xml"/><Relationship Id="rId10" Type="http://schemas.openxmlformats.org/officeDocument/2006/relationships/slide" Target="slide9.xml"/><Relationship Id="rId19" Type="http://schemas.openxmlformats.org/officeDocument/2006/relationships/slide" Target="slide21.xml"/><Relationship Id="rId4" Type="http://schemas.openxmlformats.org/officeDocument/2006/relationships/package" Target="../embeddings/Microsoft_Office_Word___11.docx"/><Relationship Id="rId9" Type="http://schemas.openxmlformats.org/officeDocument/2006/relationships/slide" Target="slide8.xml"/><Relationship Id="rId14" Type="http://schemas.openxmlformats.org/officeDocument/2006/relationships/slide" Target="slide16.xml"/></Relationships>
</file>

<file path=ppt/slides/_rels/slide16.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0.xml"/><Relationship Id="rId3" Type="http://schemas.openxmlformats.org/officeDocument/2006/relationships/slide" Target="slide5.xml"/><Relationship Id="rId7" Type="http://schemas.openxmlformats.org/officeDocument/2006/relationships/slide" Target="slide13.xml"/><Relationship Id="rId12"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10.xml"/><Relationship Id="rId11" Type="http://schemas.openxmlformats.org/officeDocument/2006/relationships/slide" Target="slide18.xml"/><Relationship Id="rId5" Type="http://schemas.openxmlformats.org/officeDocument/2006/relationships/slide" Target="slide9.xml"/><Relationship Id="rId15" Type="http://schemas.openxmlformats.org/officeDocument/2006/relationships/slide" Target="slide24.xml"/><Relationship Id="rId10" Type="http://schemas.openxmlformats.org/officeDocument/2006/relationships/slide" Target="slide17.xml"/><Relationship Id="rId4" Type="http://schemas.openxmlformats.org/officeDocument/2006/relationships/slide" Target="slide8.xml"/><Relationship Id="rId9" Type="http://schemas.openxmlformats.org/officeDocument/2006/relationships/slide" Target="slide16.xml"/><Relationship Id="rId14" Type="http://schemas.openxmlformats.org/officeDocument/2006/relationships/slide" Target="slide21.xml"/></Relationships>
</file>

<file path=ppt/slides/_rels/slide17.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0.xml"/><Relationship Id="rId3" Type="http://schemas.openxmlformats.org/officeDocument/2006/relationships/slide" Target="slide5.xml"/><Relationship Id="rId7" Type="http://schemas.openxmlformats.org/officeDocument/2006/relationships/slide" Target="slide13.xml"/><Relationship Id="rId12"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10.xml"/><Relationship Id="rId11" Type="http://schemas.openxmlformats.org/officeDocument/2006/relationships/slide" Target="slide18.xml"/><Relationship Id="rId5" Type="http://schemas.openxmlformats.org/officeDocument/2006/relationships/slide" Target="slide9.xml"/><Relationship Id="rId15" Type="http://schemas.openxmlformats.org/officeDocument/2006/relationships/slide" Target="slide24.xml"/><Relationship Id="rId10" Type="http://schemas.openxmlformats.org/officeDocument/2006/relationships/slide" Target="slide17.xml"/><Relationship Id="rId4" Type="http://schemas.openxmlformats.org/officeDocument/2006/relationships/slide" Target="slide8.xml"/><Relationship Id="rId9" Type="http://schemas.openxmlformats.org/officeDocument/2006/relationships/slide" Target="slide16.xml"/><Relationship Id="rId14" Type="http://schemas.openxmlformats.org/officeDocument/2006/relationships/slide" Target="slide21.xml"/></Relationships>
</file>

<file path=ppt/slides/_rels/slide18.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0.xml"/><Relationship Id="rId3" Type="http://schemas.openxmlformats.org/officeDocument/2006/relationships/slide" Target="slide5.xml"/><Relationship Id="rId7" Type="http://schemas.openxmlformats.org/officeDocument/2006/relationships/slide" Target="slide13.xml"/><Relationship Id="rId12"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10.xml"/><Relationship Id="rId11" Type="http://schemas.openxmlformats.org/officeDocument/2006/relationships/slide" Target="slide18.xml"/><Relationship Id="rId5" Type="http://schemas.openxmlformats.org/officeDocument/2006/relationships/slide" Target="slide9.xml"/><Relationship Id="rId15" Type="http://schemas.openxmlformats.org/officeDocument/2006/relationships/slide" Target="slide24.xml"/><Relationship Id="rId10" Type="http://schemas.openxmlformats.org/officeDocument/2006/relationships/slide" Target="slide17.xml"/><Relationship Id="rId4" Type="http://schemas.openxmlformats.org/officeDocument/2006/relationships/slide" Target="slide8.xml"/><Relationship Id="rId9" Type="http://schemas.openxmlformats.org/officeDocument/2006/relationships/slide" Target="slide16.xml"/><Relationship Id="rId14" Type="http://schemas.openxmlformats.org/officeDocument/2006/relationships/slide" Target="slide21.xml"/></Relationships>
</file>

<file path=ppt/slides/_rels/slide19.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18.xml"/><Relationship Id="rId3" Type="http://schemas.openxmlformats.org/officeDocument/2006/relationships/package" Target="../embeddings/Microsoft_Office_Word___14.docx"/><Relationship Id="rId7" Type="http://schemas.openxmlformats.org/officeDocument/2006/relationships/slide" Target="slide9.xml"/><Relationship Id="rId12" Type="http://schemas.openxmlformats.org/officeDocument/2006/relationships/slide" Target="slide17.xml"/><Relationship Id="rId17" Type="http://schemas.openxmlformats.org/officeDocument/2006/relationships/slide" Target="slide24.xml"/><Relationship Id="rId2" Type="http://schemas.openxmlformats.org/officeDocument/2006/relationships/slideLayout" Target="../slideLayouts/slideLayout1.xml"/><Relationship Id="rId16" Type="http://schemas.openxmlformats.org/officeDocument/2006/relationships/slide" Target="slide21.xml"/><Relationship Id="rId1" Type="http://schemas.openxmlformats.org/officeDocument/2006/relationships/vmlDrawing" Target="../drawings/vmlDrawing7.vml"/><Relationship Id="rId6" Type="http://schemas.openxmlformats.org/officeDocument/2006/relationships/slide" Target="slide8.xml"/><Relationship Id="rId11" Type="http://schemas.openxmlformats.org/officeDocument/2006/relationships/slide" Target="slide16.xml"/><Relationship Id="rId5" Type="http://schemas.openxmlformats.org/officeDocument/2006/relationships/slide" Target="slide5.xml"/><Relationship Id="rId15" Type="http://schemas.openxmlformats.org/officeDocument/2006/relationships/slide" Target="slide20.xml"/><Relationship Id="rId10" Type="http://schemas.openxmlformats.org/officeDocument/2006/relationships/slide" Target="slide15.xml"/><Relationship Id="rId4" Type="http://schemas.openxmlformats.org/officeDocument/2006/relationships/slide" Target="slide4.xml"/><Relationship Id="rId9" Type="http://schemas.openxmlformats.org/officeDocument/2006/relationships/slide" Target="slide13.xml"/><Relationship Id="rId14" Type="http://schemas.openxmlformats.org/officeDocument/2006/relationships/slide" Target="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0.xml"/><Relationship Id="rId3" Type="http://schemas.openxmlformats.org/officeDocument/2006/relationships/slide" Target="slide5.xml"/><Relationship Id="rId7" Type="http://schemas.openxmlformats.org/officeDocument/2006/relationships/slide" Target="slide13.xml"/><Relationship Id="rId12"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10.xml"/><Relationship Id="rId11" Type="http://schemas.openxmlformats.org/officeDocument/2006/relationships/slide" Target="slide18.xml"/><Relationship Id="rId5" Type="http://schemas.openxmlformats.org/officeDocument/2006/relationships/slide" Target="slide9.xml"/><Relationship Id="rId15" Type="http://schemas.openxmlformats.org/officeDocument/2006/relationships/slide" Target="slide24.xml"/><Relationship Id="rId10" Type="http://schemas.openxmlformats.org/officeDocument/2006/relationships/slide" Target="slide17.xml"/><Relationship Id="rId4" Type="http://schemas.openxmlformats.org/officeDocument/2006/relationships/slide" Target="slide8.xml"/><Relationship Id="rId9" Type="http://schemas.openxmlformats.org/officeDocument/2006/relationships/slide" Target="slide16.xml"/><Relationship Id="rId14" Type="http://schemas.openxmlformats.org/officeDocument/2006/relationships/slide" Target="slide21.xml"/></Relationships>
</file>

<file path=ppt/slides/_rels/slide21.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slide" Target="slide19.xml"/><Relationship Id="rId3" Type="http://schemas.openxmlformats.org/officeDocument/2006/relationships/slide" Target="slide4.xml"/><Relationship Id="rId7" Type="http://schemas.openxmlformats.org/officeDocument/2006/relationships/slide" Target="slide10.xml"/><Relationship Id="rId12" Type="http://schemas.openxmlformats.org/officeDocument/2006/relationships/slide" Target="slide18.xml"/><Relationship Id="rId2" Type="http://schemas.openxmlformats.org/officeDocument/2006/relationships/slide" Target="slide22.xml"/><Relationship Id="rId16" Type="http://schemas.openxmlformats.org/officeDocument/2006/relationships/slide" Target="slide24.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7.xml"/><Relationship Id="rId5" Type="http://schemas.openxmlformats.org/officeDocument/2006/relationships/slide" Target="slide8.xml"/><Relationship Id="rId15" Type="http://schemas.openxmlformats.org/officeDocument/2006/relationships/slide" Target="slide21.xml"/><Relationship Id="rId10" Type="http://schemas.openxmlformats.org/officeDocument/2006/relationships/slide" Target="slide16.xml"/><Relationship Id="rId4" Type="http://schemas.openxmlformats.org/officeDocument/2006/relationships/slide" Target="slide5.xml"/><Relationship Id="rId9" Type="http://schemas.openxmlformats.org/officeDocument/2006/relationships/slide" Target="slide15.xml"/><Relationship Id="rId14" Type="http://schemas.openxmlformats.org/officeDocument/2006/relationships/slide" Target="slide20.xml"/></Relationships>
</file>

<file path=ppt/slides/_rels/slide22.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slide" Target="slide19.xml"/><Relationship Id="rId3" Type="http://schemas.openxmlformats.org/officeDocument/2006/relationships/slide" Target="slide4.xml"/><Relationship Id="rId7" Type="http://schemas.openxmlformats.org/officeDocument/2006/relationships/slide" Target="slide10.xml"/><Relationship Id="rId12" Type="http://schemas.openxmlformats.org/officeDocument/2006/relationships/slide" Target="slide18.xml"/><Relationship Id="rId2" Type="http://schemas.openxmlformats.org/officeDocument/2006/relationships/slide" Target="slide23.xml"/><Relationship Id="rId16" Type="http://schemas.openxmlformats.org/officeDocument/2006/relationships/slide" Target="slide24.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7.xml"/><Relationship Id="rId5" Type="http://schemas.openxmlformats.org/officeDocument/2006/relationships/slide" Target="slide8.xml"/><Relationship Id="rId15" Type="http://schemas.openxmlformats.org/officeDocument/2006/relationships/slide" Target="slide21.xml"/><Relationship Id="rId10" Type="http://schemas.openxmlformats.org/officeDocument/2006/relationships/slide" Target="slide16.xml"/><Relationship Id="rId4" Type="http://schemas.openxmlformats.org/officeDocument/2006/relationships/slide" Target="slide5.xml"/><Relationship Id="rId9" Type="http://schemas.openxmlformats.org/officeDocument/2006/relationships/slide" Target="slide15.xml"/><Relationship Id="rId14" Type="http://schemas.openxmlformats.org/officeDocument/2006/relationships/slide" Target="slide20.xml"/></Relationships>
</file>

<file path=ppt/slides/_rels/slide23.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0.xml"/><Relationship Id="rId3" Type="http://schemas.openxmlformats.org/officeDocument/2006/relationships/slide" Target="slide5.xml"/><Relationship Id="rId7" Type="http://schemas.openxmlformats.org/officeDocument/2006/relationships/slide" Target="slide13.xml"/><Relationship Id="rId12"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10.xml"/><Relationship Id="rId11" Type="http://schemas.openxmlformats.org/officeDocument/2006/relationships/slide" Target="slide18.xml"/><Relationship Id="rId5" Type="http://schemas.openxmlformats.org/officeDocument/2006/relationships/slide" Target="slide9.xml"/><Relationship Id="rId15" Type="http://schemas.openxmlformats.org/officeDocument/2006/relationships/slide" Target="slide24.xml"/><Relationship Id="rId10" Type="http://schemas.openxmlformats.org/officeDocument/2006/relationships/slide" Target="slide17.xml"/><Relationship Id="rId4" Type="http://schemas.openxmlformats.org/officeDocument/2006/relationships/slide" Target="slide8.xml"/><Relationship Id="rId9" Type="http://schemas.openxmlformats.org/officeDocument/2006/relationships/slide" Target="slide16.xml"/><Relationship Id="rId14" Type="http://schemas.openxmlformats.org/officeDocument/2006/relationships/slide" Target="slide21.xml"/></Relationships>
</file>

<file path=ppt/slides/_rels/slide24.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slide" Target="slide19.xml"/><Relationship Id="rId3" Type="http://schemas.openxmlformats.org/officeDocument/2006/relationships/slide" Target="slide4.xml"/><Relationship Id="rId7" Type="http://schemas.openxmlformats.org/officeDocument/2006/relationships/slide" Target="slide10.xml"/><Relationship Id="rId12" Type="http://schemas.openxmlformats.org/officeDocument/2006/relationships/slide" Target="slide18.xml"/><Relationship Id="rId2" Type="http://schemas.openxmlformats.org/officeDocument/2006/relationships/slide" Target="slide25.xml"/><Relationship Id="rId16" Type="http://schemas.openxmlformats.org/officeDocument/2006/relationships/slide" Target="slide24.xml"/><Relationship Id="rId1" Type="http://schemas.openxmlformats.org/officeDocument/2006/relationships/slideLayout" Target="../slideLayouts/slideLayout1.xml"/><Relationship Id="rId6" Type="http://schemas.openxmlformats.org/officeDocument/2006/relationships/slide" Target="slide9.xml"/><Relationship Id="rId11" Type="http://schemas.openxmlformats.org/officeDocument/2006/relationships/slide" Target="slide17.xml"/><Relationship Id="rId5" Type="http://schemas.openxmlformats.org/officeDocument/2006/relationships/slide" Target="slide8.xml"/><Relationship Id="rId15" Type="http://schemas.openxmlformats.org/officeDocument/2006/relationships/slide" Target="slide21.xml"/><Relationship Id="rId10" Type="http://schemas.openxmlformats.org/officeDocument/2006/relationships/slide" Target="slide16.xml"/><Relationship Id="rId4" Type="http://schemas.openxmlformats.org/officeDocument/2006/relationships/slide" Target="slide5.xml"/><Relationship Id="rId9" Type="http://schemas.openxmlformats.org/officeDocument/2006/relationships/slide" Target="slide15.xml"/><Relationship Id="rId14" Type="http://schemas.openxmlformats.org/officeDocument/2006/relationships/slide" Target="slide20.xml"/></Relationships>
</file>

<file path=ppt/slides/_rels/slide25.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18.xml"/><Relationship Id="rId3" Type="http://schemas.openxmlformats.org/officeDocument/2006/relationships/package" Target="../embeddings/Microsoft_Office_Word___15.docx"/><Relationship Id="rId7" Type="http://schemas.openxmlformats.org/officeDocument/2006/relationships/slide" Target="slide9.xml"/><Relationship Id="rId12" Type="http://schemas.openxmlformats.org/officeDocument/2006/relationships/slide" Target="slide17.xml"/><Relationship Id="rId17" Type="http://schemas.openxmlformats.org/officeDocument/2006/relationships/slide" Target="slide24.xml"/><Relationship Id="rId2" Type="http://schemas.openxmlformats.org/officeDocument/2006/relationships/slideLayout" Target="../slideLayouts/slideLayout1.xml"/><Relationship Id="rId16" Type="http://schemas.openxmlformats.org/officeDocument/2006/relationships/slide" Target="slide21.xml"/><Relationship Id="rId1" Type="http://schemas.openxmlformats.org/officeDocument/2006/relationships/vmlDrawing" Target="../drawings/vmlDrawing8.vml"/><Relationship Id="rId6" Type="http://schemas.openxmlformats.org/officeDocument/2006/relationships/slide" Target="slide8.xml"/><Relationship Id="rId11" Type="http://schemas.openxmlformats.org/officeDocument/2006/relationships/slide" Target="slide16.xml"/><Relationship Id="rId5" Type="http://schemas.openxmlformats.org/officeDocument/2006/relationships/slide" Target="slide5.xml"/><Relationship Id="rId15" Type="http://schemas.openxmlformats.org/officeDocument/2006/relationships/slide" Target="slide20.xml"/><Relationship Id="rId10" Type="http://schemas.openxmlformats.org/officeDocument/2006/relationships/slide" Target="slide15.xml"/><Relationship Id="rId4" Type="http://schemas.openxmlformats.org/officeDocument/2006/relationships/package" Target="../embeddings/Microsoft_Office_Word___16.docx"/><Relationship Id="rId9" Type="http://schemas.openxmlformats.org/officeDocument/2006/relationships/slide" Target="slide13.xml"/><Relationship Id="rId14" Type="http://schemas.openxmlformats.org/officeDocument/2006/relationships/slide" Target="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slide" Target="slide19.xml"/><Relationship Id="rId3" Type="http://schemas.openxmlformats.org/officeDocument/2006/relationships/slide" Target="slide4.xml"/><Relationship Id="rId7" Type="http://schemas.openxmlformats.org/officeDocument/2006/relationships/slide" Target="slide10.xml"/><Relationship Id="rId12" Type="http://schemas.openxmlformats.org/officeDocument/2006/relationships/slide" Target="slide18.xml"/><Relationship Id="rId17" Type="http://schemas.openxmlformats.org/officeDocument/2006/relationships/package" Target="../embeddings/Microsoft_Office_Word___1.docx"/><Relationship Id="rId2" Type="http://schemas.openxmlformats.org/officeDocument/2006/relationships/slideLayout" Target="../slideLayouts/slideLayout1.xml"/><Relationship Id="rId16" Type="http://schemas.openxmlformats.org/officeDocument/2006/relationships/slide" Target="slide24.xml"/><Relationship Id="rId1" Type="http://schemas.openxmlformats.org/officeDocument/2006/relationships/vmlDrawing" Target="../drawings/vmlDrawing1.vml"/><Relationship Id="rId6" Type="http://schemas.openxmlformats.org/officeDocument/2006/relationships/slide" Target="slide9.xml"/><Relationship Id="rId11" Type="http://schemas.openxmlformats.org/officeDocument/2006/relationships/slide" Target="slide17.xml"/><Relationship Id="rId5" Type="http://schemas.openxmlformats.org/officeDocument/2006/relationships/slide" Target="slide8.xml"/><Relationship Id="rId15" Type="http://schemas.openxmlformats.org/officeDocument/2006/relationships/slide" Target="slide21.xml"/><Relationship Id="rId10" Type="http://schemas.openxmlformats.org/officeDocument/2006/relationships/slide" Target="slide16.xml"/><Relationship Id="rId4" Type="http://schemas.openxmlformats.org/officeDocument/2006/relationships/slide" Target="slide5.xml"/><Relationship Id="rId9" Type="http://schemas.openxmlformats.org/officeDocument/2006/relationships/slide" Target="slide15.xml"/><Relationship Id="rId14" Type="http://schemas.openxmlformats.org/officeDocument/2006/relationships/slide" Target="slide20.xml"/></Relationships>
</file>

<file path=ppt/slides/_rels/slide5.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7.xml"/><Relationship Id="rId18" Type="http://schemas.openxmlformats.org/officeDocument/2006/relationships/slide" Target="slide24.xml"/><Relationship Id="rId3" Type="http://schemas.openxmlformats.org/officeDocument/2006/relationships/slide" Target="slide6.xml"/><Relationship Id="rId7" Type="http://schemas.openxmlformats.org/officeDocument/2006/relationships/slide" Target="slide8.xml"/><Relationship Id="rId12" Type="http://schemas.openxmlformats.org/officeDocument/2006/relationships/slide" Target="slide16.xml"/><Relationship Id="rId17" Type="http://schemas.openxmlformats.org/officeDocument/2006/relationships/slide" Target="slide21.xml"/><Relationship Id="rId2" Type="http://schemas.openxmlformats.org/officeDocument/2006/relationships/slideLayout" Target="../slideLayouts/slideLayout1.xml"/><Relationship Id="rId16" Type="http://schemas.openxmlformats.org/officeDocument/2006/relationships/slide" Target="slide20.xml"/><Relationship Id="rId1" Type="http://schemas.openxmlformats.org/officeDocument/2006/relationships/vmlDrawing" Target="../drawings/vmlDrawing2.vml"/><Relationship Id="rId6" Type="http://schemas.openxmlformats.org/officeDocument/2006/relationships/slide" Target="slide5.xml"/><Relationship Id="rId11" Type="http://schemas.openxmlformats.org/officeDocument/2006/relationships/slide" Target="slide15.xml"/><Relationship Id="rId5" Type="http://schemas.openxmlformats.org/officeDocument/2006/relationships/slide" Target="slide4.xml"/><Relationship Id="rId15" Type="http://schemas.openxmlformats.org/officeDocument/2006/relationships/slide" Target="slide19.xml"/><Relationship Id="rId10" Type="http://schemas.openxmlformats.org/officeDocument/2006/relationships/slide" Target="slide13.xml"/><Relationship Id="rId4" Type="http://schemas.openxmlformats.org/officeDocument/2006/relationships/package" Target="../embeddings/Microsoft_Office_Word___2.docx"/><Relationship Id="rId9" Type="http://schemas.openxmlformats.org/officeDocument/2006/relationships/slide" Target="slide10.xml"/><Relationship Id="rId14" Type="http://schemas.openxmlformats.org/officeDocument/2006/relationships/slide" Target="slide18.xml"/></Relationships>
</file>

<file path=ppt/slides/_rels/slide6.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15.xml"/><Relationship Id="rId18" Type="http://schemas.openxmlformats.org/officeDocument/2006/relationships/slide" Target="slide20.xml"/><Relationship Id="rId3" Type="http://schemas.openxmlformats.org/officeDocument/2006/relationships/slide" Target="slide7.xml"/><Relationship Id="rId7" Type="http://schemas.openxmlformats.org/officeDocument/2006/relationships/slide" Target="slide4.xml"/><Relationship Id="rId12" Type="http://schemas.openxmlformats.org/officeDocument/2006/relationships/slide" Target="slide13.xml"/><Relationship Id="rId17" Type="http://schemas.openxmlformats.org/officeDocument/2006/relationships/slide" Target="slide19.xml"/><Relationship Id="rId2" Type="http://schemas.openxmlformats.org/officeDocument/2006/relationships/slideLayout" Target="../slideLayouts/slideLayout1.xml"/><Relationship Id="rId16" Type="http://schemas.openxmlformats.org/officeDocument/2006/relationships/slide" Target="slide18.xml"/><Relationship Id="rId20" Type="http://schemas.openxmlformats.org/officeDocument/2006/relationships/slide" Target="slide24.xml"/><Relationship Id="rId1" Type="http://schemas.openxmlformats.org/officeDocument/2006/relationships/vmlDrawing" Target="../drawings/vmlDrawing3.vml"/><Relationship Id="rId6" Type="http://schemas.openxmlformats.org/officeDocument/2006/relationships/package" Target="../embeddings/Microsoft_Office_Word___5.docx"/><Relationship Id="rId11" Type="http://schemas.openxmlformats.org/officeDocument/2006/relationships/slide" Target="slide10.xml"/><Relationship Id="rId5" Type="http://schemas.openxmlformats.org/officeDocument/2006/relationships/package" Target="../embeddings/Microsoft_Office_Word___4.docx"/><Relationship Id="rId15" Type="http://schemas.openxmlformats.org/officeDocument/2006/relationships/slide" Target="slide17.xml"/><Relationship Id="rId10" Type="http://schemas.openxmlformats.org/officeDocument/2006/relationships/slide" Target="slide9.xml"/><Relationship Id="rId19" Type="http://schemas.openxmlformats.org/officeDocument/2006/relationships/slide" Target="slide21.xml"/><Relationship Id="rId4" Type="http://schemas.openxmlformats.org/officeDocument/2006/relationships/package" Target="../embeddings/Microsoft_Office_Word___3.docx"/><Relationship Id="rId9" Type="http://schemas.openxmlformats.org/officeDocument/2006/relationships/slide" Target="slide8.xml"/><Relationship Id="rId14" Type="http://schemas.openxmlformats.org/officeDocument/2006/relationships/slide" Target="slide16.xml"/></Relationships>
</file>

<file path=ppt/slides/_rels/slide7.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0.xml"/><Relationship Id="rId3" Type="http://schemas.openxmlformats.org/officeDocument/2006/relationships/slide" Target="slide5.xml"/><Relationship Id="rId7" Type="http://schemas.openxmlformats.org/officeDocument/2006/relationships/slide" Target="slide13.xml"/><Relationship Id="rId12"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10.xml"/><Relationship Id="rId11" Type="http://schemas.openxmlformats.org/officeDocument/2006/relationships/slide" Target="slide18.xml"/><Relationship Id="rId5" Type="http://schemas.openxmlformats.org/officeDocument/2006/relationships/slide" Target="slide9.xml"/><Relationship Id="rId15" Type="http://schemas.openxmlformats.org/officeDocument/2006/relationships/slide" Target="slide24.xml"/><Relationship Id="rId10" Type="http://schemas.openxmlformats.org/officeDocument/2006/relationships/slide" Target="slide17.xml"/><Relationship Id="rId4" Type="http://schemas.openxmlformats.org/officeDocument/2006/relationships/slide" Target="slide8.xml"/><Relationship Id="rId9" Type="http://schemas.openxmlformats.org/officeDocument/2006/relationships/slide" Target="slide16.xml"/><Relationship Id="rId14" Type="http://schemas.openxmlformats.org/officeDocument/2006/relationships/slide" Target="slide21.xml"/></Relationships>
</file>

<file path=ppt/slides/_rels/slide8.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0.xml"/><Relationship Id="rId3" Type="http://schemas.openxmlformats.org/officeDocument/2006/relationships/slide" Target="slide5.xml"/><Relationship Id="rId7" Type="http://schemas.openxmlformats.org/officeDocument/2006/relationships/slide" Target="slide13.xml"/><Relationship Id="rId12"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10.xml"/><Relationship Id="rId11" Type="http://schemas.openxmlformats.org/officeDocument/2006/relationships/slide" Target="slide18.xml"/><Relationship Id="rId5" Type="http://schemas.openxmlformats.org/officeDocument/2006/relationships/slide" Target="slide9.xml"/><Relationship Id="rId15" Type="http://schemas.openxmlformats.org/officeDocument/2006/relationships/slide" Target="slide24.xml"/><Relationship Id="rId10" Type="http://schemas.openxmlformats.org/officeDocument/2006/relationships/slide" Target="slide17.xml"/><Relationship Id="rId4" Type="http://schemas.openxmlformats.org/officeDocument/2006/relationships/slide" Target="slide8.xml"/><Relationship Id="rId9" Type="http://schemas.openxmlformats.org/officeDocument/2006/relationships/slide" Target="slide16.xml"/><Relationship Id="rId14" Type="http://schemas.openxmlformats.org/officeDocument/2006/relationships/slide" Target="slide21.xml"/></Relationships>
</file>

<file path=ppt/slides/_rels/slide9.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0.xml"/><Relationship Id="rId3" Type="http://schemas.openxmlformats.org/officeDocument/2006/relationships/slide" Target="slide5.xml"/><Relationship Id="rId7" Type="http://schemas.openxmlformats.org/officeDocument/2006/relationships/slide" Target="slide13.xml"/><Relationship Id="rId12" Type="http://schemas.openxmlformats.org/officeDocument/2006/relationships/slide" Target="slide19.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10.xml"/><Relationship Id="rId11" Type="http://schemas.openxmlformats.org/officeDocument/2006/relationships/slide" Target="slide18.xml"/><Relationship Id="rId5" Type="http://schemas.openxmlformats.org/officeDocument/2006/relationships/slide" Target="slide9.xml"/><Relationship Id="rId15" Type="http://schemas.openxmlformats.org/officeDocument/2006/relationships/slide" Target="slide24.xml"/><Relationship Id="rId10" Type="http://schemas.openxmlformats.org/officeDocument/2006/relationships/slide" Target="slide17.xml"/><Relationship Id="rId4" Type="http://schemas.openxmlformats.org/officeDocument/2006/relationships/slide" Target="slide8.xml"/><Relationship Id="rId9" Type="http://schemas.openxmlformats.org/officeDocument/2006/relationships/slide" Target="slide16.xml"/><Relationship Id="rId14" Type="http://schemas.openxmlformats.org/officeDocument/2006/relationships/slide" Target="slide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244888" y="2164130"/>
            <a:ext cx="9439926" cy="1175130"/>
          </a:xfrm>
          <a:prstGeom prst="rect">
            <a:avLst/>
          </a:prstGeom>
          <a:noFill/>
        </p:spPr>
        <p:txBody>
          <a:bodyPr wrap="square" rtlCol="0">
            <a:spAutoFit/>
          </a:bodyPr>
          <a:lstStyle/>
          <a:p>
            <a:pPr algn="ctr">
              <a:lnSpc>
                <a:spcPct val="130000"/>
              </a:lnSpc>
            </a:pPr>
            <a:r>
              <a:rPr lang="zh-CN"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电场与磁场</a:t>
            </a:r>
          </a:p>
        </p:txBody>
      </p:sp>
      <p:sp>
        <p:nvSpPr>
          <p:cNvPr id="9" name="矩形 8"/>
          <p:cNvSpPr>
            <a:spLocks noChangeArrowheads="1"/>
          </p:cNvSpPr>
          <p:nvPr/>
        </p:nvSpPr>
        <p:spPr bwMode="auto">
          <a:xfrm>
            <a:off x="1244888" y="1773610"/>
            <a:ext cx="246268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600" b="1" i="1" dirty="0">
                <a:solidFill>
                  <a:schemeClr val="accent6">
                    <a:lumMod val="75000"/>
                  </a:schemeClr>
                </a:solidFill>
                <a:latin typeface="华文细黑" pitchFamily="2" charset="-122"/>
                <a:ea typeface="华文细黑" pitchFamily="2" charset="-122"/>
              </a:rPr>
              <a:t>基础知识再重温</a:t>
            </a:r>
            <a:endParaRPr lang="en-US" altLang="zh-CN" sz="1600" b="1" i="1" dirty="0">
              <a:solidFill>
                <a:schemeClr val="accent6">
                  <a:lumMod val="75000"/>
                </a:schemeClr>
              </a:solidFill>
              <a:latin typeface="华文细黑" pitchFamily="2" charset="-122"/>
              <a:ea typeface="华文细黑" pitchFamily="2" charset="-122"/>
            </a:endParaRPr>
          </a:p>
        </p:txBody>
      </p:sp>
      <p:pic>
        <p:nvPicPr>
          <p:cNvPr id="11266" name="Picture 2" descr="C:\Users\Administrator\Desktop\新建文件夹\风景图片\201272713564390448.jpg"/>
          <p:cNvPicPr preferRelativeResize="0">
            <a:picLocks noChangeArrowheads="1"/>
          </p:cNvPicPr>
          <p:nvPr/>
        </p:nvPicPr>
        <p:blipFill rotWithShape="1">
          <a:blip r:embed="rId2">
            <a:extLst>
              <a:ext uri="{28A0092B-C50C-407E-A947-70E740481C1C}">
                <a14:useLocalDpi xmlns:a14="http://schemas.microsoft.com/office/drawing/2010/main" xmlns="" val="0"/>
              </a:ext>
            </a:extLst>
          </a:blip>
          <a:srcRect t="28316" b="37491"/>
          <a:stretch/>
        </p:blipFill>
        <p:spPr bwMode="auto">
          <a:xfrm>
            <a:off x="0" y="4519588"/>
            <a:ext cx="12190413" cy="2340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510630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78422" y="765498"/>
            <a:ext cx="11296938" cy="656846"/>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电场力做功有什么特点？如何求解电场力的功</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21" name="Rectangle 21">
            <a:hlinkClick r:id="rId3"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4"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5"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6"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7"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8"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7" name="Rectangle 21">
            <a:hlinkClick r:id="rId9"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8" name="Rectangle 21">
            <a:hlinkClick r:id="rId10"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1"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2"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3"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4"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5"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6"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25322072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21938" y="765498"/>
            <a:ext cx="11409907" cy="3618939"/>
          </a:xfrm>
          <a:prstGeom prst="rect">
            <a:avLst/>
          </a:prstGeom>
        </p:spPr>
        <p:txBody>
          <a:bodyPr>
            <a:spAutoFit/>
          </a:bodyPr>
          <a:lstStyle/>
          <a:p>
            <a:pPr algn="just">
              <a:lnSpc>
                <a:spcPts val="55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a:solidFill>
                  <a:srgbClr val="0000FF"/>
                </a:solidFill>
                <a:latin typeface="Times New Roman"/>
                <a:ea typeface="华文细黑"/>
                <a:cs typeface="Times New Roman"/>
              </a:rPr>
              <a:t>　</a:t>
            </a:r>
            <a:r>
              <a:rPr lang="en-US" altLang="zh-CN" sz="2800" kern="100" dirty="0">
                <a:latin typeface="Times New Roman"/>
                <a:ea typeface="华文细黑"/>
                <a:cs typeface="Courier New"/>
              </a:rPr>
              <a:t>  (1)</a:t>
            </a:r>
            <a:r>
              <a:rPr lang="zh-CN" altLang="zh-CN" sz="2800" kern="100" dirty="0">
                <a:latin typeface="Times New Roman"/>
                <a:ea typeface="华文细黑"/>
                <a:cs typeface="Times New Roman"/>
              </a:rPr>
              <a:t>电场力做功的特点</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电荷在电场中任意两点间移动时，它的电势能的变化量是确定的，因而电场力对移动电荷所做的功的值也是确定的，所以，电场力对移动电荷</a:t>
            </a:r>
            <a:r>
              <a:rPr lang="zh-CN" altLang="zh-CN" sz="2800" kern="100" spc="-50" dirty="0">
                <a:latin typeface="Times New Roman"/>
                <a:ea typeface="华文细黑"/>
                <a:cs typeface="Times New Roman"/>
              </a:rPr>
              <a:t>所做的功，与电荷移动的路径无关，仅与初、末位置的电势差有关，这与</a:t>
            </a:r>
            <a:r>
              <a:rPr lang="zh-CN" altLang="zh-CN" sz="2800" kern="100" dirty="0">
                <a:latin typeface="Times New Roman"/>
                <a:ea typeface="华文细黑"/>
                <a:cs typeface="Times New Roman"/>
              </a:rPr>
              <a:t>重力做功十分相似</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21" name="Rectangle 21">
            <a:hlinkClick r:id="rId3"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4"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5"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6"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7"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8"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7" name="Rectangle 21">
            <a:hlinkClick r:id="rId9"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8" name="Rectangle 21">
            <a:hlinkClick r:id="rId10"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1"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2"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3"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4"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5"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6"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282242065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0">
                                            <p:txEl>
                                              <p:pRg st="1" end="1"/>
                                            </p:txEl>
                                          </p:spTgt>
                                        </p:tgtEl>
                                        <p:attrNameLst>
                                          <p:attrName>style.visibility</p:attrName>
                                        </p:attrNameLst>
                                      </p:cBhvr>
                                      <p:to>
                                        <p:strVal val="visible"/>
                                      </p:to>
                                    </p:set>
                                    <p:animEffect transition="in" filter="blinds(horizontal)">
                                      <p:cBhvr>
                                        <p:cTn id="10" dur="75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321938" y="549474"/>
            <a:ext cx="11409907" cy="4933017"/>
          </a:xfrm>
          <a:prstGeom prst="rect">
            <a:avLst/>
          </a:prstGeom>
        </p:spPr>
        <p:txBody>
          <a:bodyPr>
            <a:spAutoFit/>
          </a:bodyPr>
          <a:lstStyle/>
          <a:p>
            <a:pPr algn="just">
              <a:lnSpc>
                <a:spcPts val="55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电场力做功的计算及应用</a:t>
            </a:r>
            <a:endParaRPr lang="zh-CN" altLang="zh-CN" sz="1050" kern="100" dirty="0">
              <a:latin typeface="宋体"/>
              <a:cs typeface="Courier New"/>
            </a:endParaRPr>
          </a:p>
          <a:p>
            <a:pPr algn="just">
              <a:lnSpc>
                <a:spcPts val="5500"/>
              </a:lnSpc>
              <a:spcAft>
                <a:spcPts val="0"/>
              </a:spcAft>
            </a:pPr>
            <a:r>
              <a:rPr lang="en-US" altLang="zh-CN" sz="2800" kern="100" dirty="0">
                <a:latin typeface="宋体"/>
                <a:ea typeface="华文细黑"/>
                <a:cs typeface="Times New Roman"/>
              </a:rPr>
              <a:t>①</a:t>
            </a:r>
            <a:r>
              <a:rPr lang="en-US" altLang="zh-CN" sz="2800" i="1" kern="100" dirty="0">
                <a:latin typeface="Times New Roman"/>
                <a:ea typeface="华文细黑"/>
                <a:cs typeface="Courier New"/>
              </a:rPr>
              <a:t>W</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Fl</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，常用于匀强电场，即</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qE</a:t>
            </a:r>
            <a:r>
              <a:rPr lang="zh-CN" altLang="zh-CN" sz="2800" kern="100" dirty="0">
                <a:latin typeface="Times New Roman"/>
                <a:ea typeface="华文细黑"/>
                <a:cs typeface="Times New Roman"/>
              </a:rPr>
              <a:t>恒定</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en-US" altLang="zh-CN" sz="2800" kern="100" dirty="0">
                <a:latin typeface="宋体"/>
                <a:ea typeface="华文细黑"/>
                <a:cs typeface="Times New Roman"/>
              </a:rPr>
              <a:t>②</a:t>
            </a:r>
            <a:r>
              <a:rPr lang="en-US" altLang="zh-CN" sz="2800" i="1" kern="100" dirty="0">
                <a:latin typeface="Times New Roman"/>
                <a:ea typeface="华文细黑"/>
                <a:cs typeface="Courier New"/>
              </a:rPr>
              <a:t>W</a:t>
            </a:r>
            <a:r>
              <a:rPr lang="en-US" altLang="zh-CN" sz="2800" i="1" kern="100" baseline="-250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qU</a:t>
            </a:r>
            <a:r>
              <a:rPr lang="en-US" altLang="zh-CN" sz="2800" i="1" kern="100" baseline="-25000" dirty="0" err="1">
                <a:latin typeface="Times New Roman"/>
                <a:ea typeface="华文细黑"/>
                <a:cs typeface="Courier New"/>
              </a:rPr>
              <a:t>AB</a:t>
            </a:r>
            <a:r>
              <a:rPr lang="zh-CN" altLang="zh-CN" sz="2800" kern="100" dirty="0">
                <a:latin typeface="Times New Roman"/>
                <a:ea typeface="华文细黑"/>
                <a:cs typeface="Times New Roman"/>
              </a:rPr>
              <a:t>，适用于任何电场，</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U</a:t>
            </a:r>
            <a:r>
              <a:rPr lang="en-US" altLang="zh-CN" sz="2800" i="1" kern="100" baseline="-25000" dirty="0">
                <a:latin typeface="Times New Roman"/>
                <a:ea typeface="华文细黑"/>
                <a:cs typeface="Courier New"/>
              </a:rPr>
              <a:t>AB</a:t>
            </a:r>
            <a:r>
              <a:rPr lang="zh-CN" altLang="zh-CN" sz="2800" kern="100" dirty="0">
                <a:latin typeface="Times New Roman"/>
                <a:ea typeface="华文细黑"/>
                <a:cs typeface="Times New Roman"/>
              </a:rPr>
              <a:t>可带正负号运算，结果的正负可反映功的正负，也可带数值运算，但功的正负需结合移动电荷的正负以及</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两点电势的高低另行判断</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功能关系：电场力做功的过程就是电势能和其他形式的能相互转化的过程，如图，且</a:t>
            </a:r>
            <a:r>
              <a:rPr lang="en-US" altLang="zh-CN" sz="2800" i="1" kern="100" dirty="0">
                <a:latin typeface="Times New Roman"/>
                <a:ea typeface="华文细黑"/>
                <a:cs typeface="Courier New"/>
              </a:rPr>
              <a:t>W</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Δ</a:t>
            </a:r>
            <a:r>
              <a:rPr lang="en-US" altLang="zh-CN" sz="2800" i="1" kern="100" dirty="0">
                <a:latin typeface="Times New Roman"/>
                <a:ea typeface="华文细黑"/>
                <a:cs typeface="Courier New"/>
              </a:rPr>
              <a:t>E</a:t>
            </a:r>
            <a:r>
              <a:rPr lang="zh-CN" altLang="zh-CN" sz="2800" kern="100" baseline="-25000" dirty="0">
                <a:latin typeface="Times New Roman"/>
                <a:ea typeface="华文细黑"/>
                <a:cs typeface="Times New Roman"/>
              </a:rPr>
              <a:t>其他</a:t>
            </a:r>
            <a:r>
              <a:rPr lang="en-US" altLang="zh-CN" sz="2800" kern="100" baseline="-250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765736592"/>
              </p:ext>
            </p:extLst>
          </p:nvPr>
        </p:nvGraphicFramePr>
        <p:xfrm>
          <a:off x="448102" y="5538346"/>
          <a:ext cx="5683250" cy="1290638"/>
        </p:xfrm>
        <a:graphic>
          <a:graphicData uri="http://schemas.openxmlformats.org/presentationml/2006/ole">
            <p:oleObj spid="_x0000_s5235" name="文档" r:id="rId3" imgW="5683524" imgH="1290206" progId="Word.Document.12">
              <p:embed/>
            </p:oleObj>
          </a:graphicData>
        </a:graphic>
      </p:graphicFrame>
      <p:sp>
        <p:nvSpPr>
          <p:cNvPr id="21" name="Rectangle 21">
            <a:hlinkClick r:id="rId4"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5"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6"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7"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8"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9"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7" name="Rectangle 21">
            <a:hlinkClick r:id="rId10"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8" name="Rectangle 21">
            <a:hlinkClick r:id="rId11"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2"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3"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4"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5"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6"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7"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26440674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0">
                                            <p:txEl>
                                              <p:pRg st="1" end="1"/>
                                            </p:txEl>
                                          </p:spTgt>
                                        </p:tgtEl>
                                        <p:attrNameLst>
                                          <p:attrName>style.visibility</p:attrName>
                                        </p:attrNameLst>
                                      </p:cBhvr>
                                      <p:to>
                                        <p:strVal val="visible"/>
                                      </p:to>
                                    </p:set>
                                    <p:animEffect transition="in" filter="blinds(horizontal)">
                                      <p:cBhvr>
                                        <p:cTn id="10" dur="750"/>
                                        <p:tgtEl>
                                          <p:spTgt spid="20">
                                            <p:txEl>
                                              <p:pRg st="1" end="1"/>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20">
                                            <p:txEl>
                                              <p:pRg st="2" end="2"/>
                                            </p:txEl>
                                          </p:spTgt>
                                        </p:tgtEl>
                                        <p:attrNameLst>
                                          <p:attrName>style.visibility</p:attrName>
                                        </p:attrNameLst>
                                      </p:cBhvr>
                                      <p:to>
                                        <p:strVal val="visible"/>
                                      </p:to>
                                    </p:set>
                                    <p:animEffect transition="in" filter="blinds(horizontal)">
                                      <p:cBhvr>
                                        <p:cTn id="14" dur="750"/>
                                        <p:tgtEl>
                                          <p:spTgt spid="20">
                                            <p:txEl>
                                              <p:pRg st="2" end="2"/>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20">
                                            <p:txEl>
                                              <p:pRg st="3" end="3"/>
                                            </p:txEl>
                                          </p:spTgt>
                                        </p:tgtEl>
                                        <p:attrNameLst>
                                          <p:attrName>style.visibility</p:attrName>
                                        </p:attrNameLst>
                                      </p:cBhvr>
                                      <p:to>
                                        <p:strVal val="visible"/>
                                      </p:to>
                                    </p:set>
                                    <p:animEffect transition="in" filter="blinds(horizontal)">
                                      <p:cBhvr>
                                        <p:cTn id="18" dur="750"/>
                                        <p:tgtEl>
                                          <p:spTgt spid="20">
                                            <p:txEl>
                                              <p:pRg st="3" end="3"/>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63416" y="693490"/>
            <a:ext cx="11409907" cy="1405641"/>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带电粒子在匀强电场中分别满足什么条件可以做加速直线运动和偏转运动？处理带电粒子在电场中运动的方法有哪些</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21" name="Rectangle 21">
            <a:hlinkClick r:id="rId3"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4"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5"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6"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7"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8"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27" name="Rectangle 21">
            <a:hlinkClick r:id="rId9"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8" name="Rectangle 21">
            <a:hlinkClick r:id="rId10"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1"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2"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3"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4"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5"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6"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5890507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131772" y="621482"/>
            <a:ext cx="11873194" cy="1384995"/>
          </a:xfrm>
          <a:prstGeom prst="rect">
            <a:avLst/>
          </a:prstGeom>
        </p:spPr>
        <p:txBody>
          <a:bodyPr>
            <a:spAutoFit/>
          </a:bodyPr>
          <a:lstStyle/>
          <a:p>
            <a:pPr algn="just">
              <a:lnSpc>
                <a:spcPct val="150000"/>
              </a:lnSpc>
              <a:spcAft>
                <a:spcPts val="0"/>
              </a:spcAft>
            </a:pPr>
            <a:r>
              <a:rPr lang="zh-CN" altLang="zh-CN" sz="2800" b="1" kern="100" spc="-50" dirty="0" smtClean="0">
                <a:solidFill>
                  <a:srgbClr val="0000FF"/>
                </a:solidFill>
                <a:latin typeface="Times New Roman"/>
                <a:ea typeface="华文细黑"/>
                <a:cs typeface="Times New Roman"/>
              </a:rPr>
              <a:t>答案</a:t>
            </a:r>
            <a:r>
              <a:rPr lang="zh-CN" altLang="zh-CN" sz="2800" b="1" kern="100" spc="-50" dirty="0">
                <a:solidFill>
                  <a:srgbClr val="0000FF"/>
                </a:solidFill>
                <a:latin typeface="Times New Roman"/>
                <a:ea typeface="华文细黑"/>
                <a:cs typeface="Times New Roman"/>
              </a:rPr>
              <a:t>　</a:t>
            </a:r>
            <a:r>
              <a:rPr lang="en-US" altLang="zh-CN" sz="2800" kern="100" spc="-50" dirty="0">
                <a:latin typeface="Times New Roman"/>
                <a:ea typeface="华文细黑"/>
                <a:cs typeface="Courier New"/>
              </a:rPr>
              <a:t>(1)</a:t>
            </a:r>
            <a:r>
              <a:rPr lang="zh-CN" altLang="zh-CN" sz="2800" kern="100" spc="-50" dirty="0">
                <a:latin typeface="Times New Roman"/>
                <a:ea typeface="华文细黑"/>
                <a:cs typeface="Times New Roman"/>
              </a:rPr>
              <a:t>加速</a:t>
            </a:r>
            <a:r>
              <a:rPr lang="en-US" altLang="zh-CN" sz="2800" kern="100" spc="-50" dirty="0">
                <a:latin typeface="Times New Roman"/>
                <a:ea typeface="华文细黑"/>
                <a:cs typeface="Courier New"/>
              </a:rPr>
              <a:t>——</a:t>
            </a:r>
            <a:r>
              <a:rPr lang="zh-CN" altLang="zh-CN" sz="2800" kern="100" spc="-50" dirty="0">
                <a:latin typeface="Times New Roman"/>
                <a:ea typeface="华文细黑"/>
                <a:cs typeface="Times New Roman"/>
              </a:rPr>
              <a:t>匀强电场中，带电粒子的受力方向与运动方向共线、同向</a:t>
            </a:r>
            <a:r>
              <a:rPr lang="en-US" altLang="zh-CN" sz="2800" kern="100" spc="-50" dirty="0">
                <a:latin typeface="Times New Roman"/>
                <a:ea typeface="华文细黑"/>
                <a:cs typeface="Courier New"/>
              </a:rPr>
              <a:t>.</a:t>
            </a:r>
            <a:endParaRPr lang="zh-CN" altLang="zh-CN" sz="1050" kern="100" spc="-5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处理方法：</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牛顿运动定律和运动学方程相结合</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89809145"/>
              </p:ext>
            </p:extLst>
          </p:nvPr>
        </p:nvGraphicFramePr>
        <p:xfrm>
          <a:off x="222671" y="1948106"/>
          <a:ext cx="5224463" cy="1138238"/>
        </p:xfrm>
        <a:graphic>
          <a:graphicData uri="http://schemas.openxmlformats.org/presentationml/2006/ole">
            <p:oleObj spid="_x0000_s7485" name="文档" r:id="rId3" imgW="5223990" imgH="1137641" progId="Word.Document.12">
              <p:embed/>
            </p:oleObj>
          </a:graphicData>
        </a:graphic>
      </p:graphicFrame>
      <p:sp>
        <p:nvSpPr>
          <p:cNvPr id="4" name="矩形 3"/>
          <p:cNvSpPr/>
          <p:nvPr/>
        </p:nvSpPr>
        <p:spPr>
          <a:xfrm>
            <a:off x="157815" y="2686194"/>
            <a:ext cx="11873194" cy="2677656"/>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偏转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带电粒子以初速度</a:t>
            </a:r>
            <a:r>
              <a:rPr lang="en-US" altLang="zh-CN" sz="2800" i="1" kern="100" dirty="0">
                <a:latin typeface="Book Antiqua"/>
                <a:ea typeface="华文细黑"/>
                <a:cs typeface="Times New Roman"/>
              </a:rPr>
              <a:t>v</a:t>
            </a:r>
            <a:r>
              <a:rPr lang="en-US" altLang="zh-CN" sz="2800" kern="100" baseline="-25000" dirty="0">
                <a:latin typeface="Times New Roman"/>
                <a:ea typeface="华文细黑"/>
                <a:cs typeface="Courier New"/>
              </a:rPr>
              <a:t>0</a:t>
            </a:r>
            <a:r>
              <a:rPr lang="zh-CN" altLang="zh-CN" sz="2800" kern="100" dirty="0">
                <a:latin typeface="Times New Roman"/>
                <a:ea typeface="华文细黑"/>
                <a:cs typeface="Times New Roman"/>
              </a:rPr>
              <a:t>垂直于电场线方向进入匀强电场</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处理方法：类似平抛运动的分析方法</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沿初速度方向的匀速直线运动：</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i="1" kern="100" dirty="0">
                <a:latin typeface="Book Antiqua"/>
                <a:ea typeface="华文细黑"/>
                <a:cs typeface="Times New Roman"/>
              </a:rPr>
              <a:t>v</a:t>
            </a:r>
            <a:r>
              <a:rPr lang="en-US" altLang="zh-CN" sz="2800" kern="100" baseline="-25000" dirty="0">
                <a:latin typeface="Times New Roman"/>
                <a:ea typeface="华文细黑"/>
                <a:cs typeface="Courier New"/>
              </a:rPr>
              <a:t>0</a:t>
            </a:r>
            <a:r>
              <a:rPr lang="en-US" altLang="zh-CN" sz="2800" i="1" kern="100" dirty="0">
                <a:latin typeface="Times New Roman"/>
                <a:ea typeface="华文细黑"/>
                <a:cs typeface="Courier New"/>
              </a:rPr>
              <a:t>t</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沿电场力方向的初速度为零的匀加速直线运动</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graphicFrame>
        <p:nvGraphicFramePr>
          <p:cNvPr id="21" name="对象 20"/>
          <p:cNvGraphicFramePr>
            <a:graphicFrameLocks noChangeAspect="1"/>
          </p:cNvGraphicFramePr>
          <p:nvPr>
            <p:extLst>
              <p:ext uri="{D42A27DB-BD31-4B8C-83A1-F6EECF244321}">
                <p14:modId xmlns:p14="http://schemas.microsoft.com/office/powerpoint/2010/main" xmlns="" val="1383924230"/>
              </p:ext>
            </p:extLst>
          </p:nvPr>
        </p:nvGraphicFramePr>
        <p:xfrm>
          <a:off x="118542" y="5405378"/>
          <a:ext cx="5224463" cy="1138238"/>
        </p:xfrm>
        <a:graphic>
          <a:graphicData uri="http://schemas.openxmlformats.org/presentationml/2006/ole">
            <p:oleObj spid="_x0000_s7486" name="文档" r:id="rId4" imgW="5223990" imgH="1138361" progId="Word.Document.12">
              <p:embed/>
            </p:oleObj>
          </a:graphicData>
        </a:graphic>
      </p:graphicFrame>
      <p:graphicFrame>
        <p:nvGraphicFramePr>
          <p:cNvPr id="22" name="对象 21"/>
          <p:cNvGraphicFramePr>
            <a:graphicFrameLocks noChangeAspect="1"/>
          </p:cNvGraphicFramePr>
          <p:nvPr>
            <p:extLst>
              <p:ext uri="{D42A27DB-BD31-4B8C-83A1-F6EECF244321}">
                <p14:modId xmlns:p14="http://schemas.microsoft.com/office/powerpoint/2010/main" xmlns="" val="1347304212"/>
              </p:ext>
            </p:extLst>
          </p:nvPr>
        </p:nvGraphicFramePr>
        <p:xfrm>
          <a:off x="4871070" y="5405378"/>
          <a:ext cx="5224463" cy="1138238"/>
        </p:xfrm>
        <a:graphic>
          <a:graphicData uri="http://schemas.openxmlformats.org/presentationml/2006/ole">
            <p:oleObj spid="_x0000_s7487" name="文档" r:id="rId5" imgW="5223990" imgH="1138361" progId="Word.Document.12">
              <p:embed/>
            </p:oleObj>
          </a:graphicData>
        </a:graphic>
      </p:graphicFrame>
      <p:sp>
        <p:nvSpPr>
          <p:cNvPr id="23" name="Rectangle 21">
            <a:hlinkClick r:id="rId6"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4" name="Rectangle 21">
            <a:hlinkClick r:id="rId7"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5" name="Rectangle 21">
            <a:hlinkClick r:id="rId8"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6" name="Rectangle 21">
            <a:hlinkClick r:id="rId9"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7" name="Rectangle 21">
            <a:hlinkClick r:id="rId10"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8" name="Rectangle 21">
            <a:hlinkClick r:id="rId11"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29" name="Rectangle 21">
            <a:hlinkClick r:id="rId12"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3"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31" name="Rectangle 21">
            <a:hlinkClick r:id="rId14"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2" name="Rectangle 21">
            <a:hlinkClick r:id="rId15"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6"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4" name="Rectangle 21">
            <a:hlinkClick r:id="rId17"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5" name="Rectangle 21">
            <a:hlinkClick r:id="rId18"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6" name="Rectangle 21">
            <a:hlinkClick r:id="rId19"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370631702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750"/>
                                        <p:tgtEl>
                                          <p:spTgt spid="2"/>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blinds(horizontal)">
                                      <p:cBhvr>
                                        <p:cTn id="19" dur="750"/>
                                        <p:tgtEl>
                                          <p:spTgt spid="4">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blinds(horizontal)">
                                      <p:cBhvr>
                                        <p:cTn id="23" dur="750"/>
                                        <p:tgtEl>
                                          <p:spTgt spid="4">
                                            <p:txEl>
                                              <p:pRg st="1" end="1"/>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blinds(horizontal)">
                                      <p:cBhvr>
                                        <p:cTn id="27" dur="750"/>
                                        <p:tgtEl>
                                          <p:spTgt spid="4">
                                            <p:txEl>
                                              <p:pRg st="2" end="2"/>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blinds(horizontal)">
                                      <p:cBhvr>
                                        <p:cTn id="31" dur="750"/>
                                        <p:tgtEl>
                                          <p:spTgt spid="4">
                                            <p:txEl>
                                              <p:pRg st="3" end="3"/>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linds(horizontal)">
                                      <p:cBhvr>
                                        <p:cTn id="35" dur="750"/>
                                        <p:tgtEl>
                                          <p:spTgt spid="21"/>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blinds(horizontal)">
                                      <p:cBhvr>
                                        <p:cTn id="39"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249042" y="672282"/>
            <a:ext cx="11409907" cy="656846"/>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电容的两个表达式和平行板电容器的两类问题是什么？</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313539637"/>
              </p:ext>
            </p:extLst>
          </p:nvPr>
        </p:nvGraphicFramePr>
        <p:xfrm>
          <a:off x="323518" y="1433890"/>
          <a:ext cx="3963988" cy="1085850"/>
        </p:xfrm>
        <a:graphic>
          <a:graphicData uri="http://schemas.openxmlformats.org/presentationml/2006/ole">
            <p:oleObj spid="_x0000_s8567" name="文档" r:id="rId3" imgW="3963896" imgH="1086519" progId="Word.Document.12">
              <p:embed/>
            </p:oleObj>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xmlns="" val="1762925358"/>
              </p:ext>
            </p:extLst>
          </p:nvPr>
        </p:nvGraphicFramePr>
        <p:xfrm>
          <a:off x="4428862" y="1459463"/>
          <a:ext cx="7631112" cy="1198563"/>
        </p:xfrm>
        <a:graphic>
          <a:graphicData uri="http://schemas.openxmlformats.org/presentationml/2006/ole">
            <p:oleObj spid="_x0000_s8568" name="文档" r:id="rId4" imgW="7636954" imgH="1198409" progId="Word.Document.12">
              <p:embed/>
            </p:oleObj>
          </a:graphicData>
        </a:graphic>
      </p:graphicFrame>
      <p:sp>
        <p:nvSpPr>
          <p:cNvPr id="4" name="矩形 3"/>
          <p:cNvSpPr/>
          <p:nvPr/>
        </p:nvSpPr>
        <p:spPr>
          <a:xfrm>
            <a:off x="276057" y="2205658"/>
            <a:ext cx="4913525" cy="738664"/>
          </a:xfrm>
          <a:prstGeom prst="rect">
            <a:avLst/>
          </a:prstGeom>
        </p:spPr>
        <p:txBody>
          <a:bodyPr wrap="non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平行板电容器的两类问题：</a:t>
            </a:r>
            <a:endParaRPr lang="zh-CN" altLang="zh-CN" sz="2800" kern="100" dirty="0">
              <a:effectLst/>
              <a:latin typeface="宋体"/>
              <a:cs typeface="Courier New"/>
            </a:endParaRPr>
          </a:p>
        </p:txBody>
      </p:sp>
      <p:graphicFrame>
        <p:nvGraphicFramePr>
          <p:cNvPr id="22" name="对象 21"/>
          <p:cNvGraphicFramePr>
            <a:graphicFrameLocks noChangeAspect="1"/>
          </p:cNvGraphicFramePr>
          <p:nvPr>
            <p:extLst>
              <p:ext uri="{D42A27DB-BD31-4B8C-83A1-F6EECF244321}">
                <p14:modId xmlns:p14="http://schemas.microsoft.com/office/powerpoint/2010/main" xmlns="" val="488286575"/>
              </p:ext>
            </p:extLst>
          </p:nvPr>
        </p:nvGraphicFramePr>
        <p:xfrm>
          <a:off x="303024" y="3050679"/>
          <a:ext cx="11552238" cy="1819275"/>
        </p:xfrm>
        <a:graphic>
          <a:graphicData uri="http://schemas.openxmlformats.org/presentationml/2006/ole">
            <p:oleObj spid="_x0000_s8569" name="文档" r:id="rId5" imgW="11547771" imgH="1831061" progId="Word.Document.12">
              <p:embed/>
            </p:oleObj>
          </a:graphicData>
        </a:graphic>
      </p:graphicFrame>
      <p:graphicFrame>
        <p:nvGraphicFramePr>
          <p:cNvPr id="23" name="对象 22"/>
          <p:cNvGraphicFramePr>
            <a:graphicFrameLocks noChangeAspect="1"/>
          </p:cNvGraphicFramePr>
          <p:nvPr>
            <p:extLst>
              <p:ext uri="{D42A27DB-BD31-4B8C-83A1-F6EECF244321}">
                <p14:modId xmlns:p14="http://schemas.microsoft.com/office/powerpoint/2010/main" xmlns="" val="3047991388"/>
              </p:ext>
            </p:extLst>
          </p:nvPr>
        </p:nvGraphicFramePr>
        <p:xfrm>
          <a:off x="303198" y="4608562"/>
          <a:ext cx="11552238" cy="2133600"/>
        </p:xfrm>
        <a:graphic>
          <a:graphicData uri="http://schemas.openxmlformats.org/presentationml/2006/ole">
            <p:oleObj spid="_x0000_s8570" name="文档" r:id="rId6" imgW="11547771" imgH="2143989" progId="Word.Document.12">
              <p:embed/>
            </p:oleObj>
          </a:graphicData>
        </a:graphic>
      </p:graphicFrame>
      <p:sp>
        <p:nvSpPr>
          <p:cNvPr id="24" name="Rectangle 21">
            <a:hlinkClick r:id="rId7"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8"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9"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10"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8" name="Rectangle 21">
            <a:hlinkClick r:id="rId11"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9" name="Rectangle 21">
            <a:hlinkClick r:id="rId12"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30" name="Rectangle 21">
            <a:hlinkClick r:id="rId13"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7</a:t>
            </a:r>
          </a:p>
        </p:txBody>
      </p:sp>
      <p:sp>
        <p:nvSpPr>
          <p:cNvPr id="31" name="Rectangle 21">
            <a:hlinkClick r:id="rId14"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32" name="Rectangle 21">
            <a:hlinkClick r:id="rId15"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6"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7"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5" name="Rectangle 21">
            <a:hlinkClick r:id="rId18"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6" name="Rectangle 21">
            <a:hlinkClick r:id="rId19"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7" name="Rectangle 21">
            <a:hlinkClick r:id="rId20"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395768363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21"/>
                                        </p:tgtEl>
                                      </p:cBhvr>
                                    </p:animEffect>
                                    <p:set>
                                      <p:cBhvr>
                                        <p:cTn id="35" dur="1" fill="hold">
                                          <p:stCondLst>
                                            <p:cond delay="499"/>
                                          </p:stCondLst>
                                        </p:cTn>
                                        <p:tgtEl>
                                          <p:spTgt spid="21"/>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2"/>
                                        </p:tgtEl>
                                      </p:cBhvr>
                                    </p:animEffect>
                                    <p:set>
                                      <p:cBhvr>
                                        <p:cTn id="41" dur="1" fill="hold">
                                          <p:stCondLst>
                                            <p:cond delay="499"/>
                                          </p:stCondLst>
                                        </p:cTn>
                                        <p:tgtEl>
                                          <p:spTgt spid="22"/>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3"/>
                                        </p:tgtEl>
                                      </p:cBhvr>
                                    </p:animEffect>
                                    <p:set>
                                      <p:cBhvr>
                                        <p:cTn id="44"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43451" y="693490"/>
            <a:ext cx="11409907" cy="3522375"/>
          </a:xfrm>
          <a:prstGeom prst="rect">
            <a:avLst/>
          </a:prstGeom>
        </p:spPr>
        <p:txBody>
          <a:bodyPr>
            <a:spAutoFit/>
          </a:bodyPr>
          <a:lstStyle/>
          <a:p>
            <a:pPr algn="just">
              <a:lnSpc>
                <a:spcPts val="5500"/>
              </a:lnSpc>
              <a:spcAft>
                <a:spcPts val="0"/>
              </a:spcAft>
            </a:pPr>
            <a:r>
              <a:rPr lang="en-US" altLang="zh-CN" sz="2800" kern="100" dirty="0" smtClean="0">
                <a:latin typeface="Times New Roman"/>
                <a:ea typeface="华文细黑"/>
                <a:cs typeface="Courier New"/>
              </a:rPr>
              <a:t>8.</a:t>
            </a:r>
            <a:r>
              <a:rPr lang="zh-CN" altLang="zh-CN" sz="2800" kern="100" dirty="0" smtClean="0">
                <a:latin typeface="Times New Roman"/>
                <a:ea typeface="华文细黑"/>
                <a:cs typeface="Times New Roman"/>
              </a:rPr>
              <a:t>磁场的基本性质是什么？安培定则和左手定则有何区别？</a:t>
            </a:r>
            <a:endParaRPr lang="zh-CN" altLang="zh-CN" sz="1050" kern="100" dirty="0" smtClean="0">
              <a:latin typeface="宋体"/>
              <a:cs typeface="Courier New"/>
            </a:endParaRPr>
          </a:p>
          <a:p>
            <a:pPr algn="just">
              <a:lnSpc>
                <a:spcPts val="5500"/>
              </a:lnSpc>
              <a:spcAft>
                <a:spcPts val="0"/>
              </a:spcAft>
            </a:pPr>
            <a:r>
              <a:rPr lang="zh-CN" altLang="zh-CN" sz="2800" b="1" kern="100" dirty="0" smtClean="0">
                <a:solidFill>
                  <a:srgbClr val="0000FF"/>
                </a:solidFill>
                <a:latin typeface="Times New Roman"/>
                <a:ea typeface="华文细黑"/>
                <a:cs typeface="Times New Roman"/>
              </a:rPr>
              <a:t>答案　</a:t>
            </a: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磁场是一种物质，存在于磁体、电流和运动电荷周围，产生于电荷的运动，磁体、电流和运动电荷之间通过磁场而相互作用</a:t>
            </a:r>
            <a:r>
              <a:rPr lang="en-US" altLang="zh-CN" sz="2800" kern="100" dirty="0" smtClean="0">
                <a:latin typeface="Times New Roman"/>
                <a:ea typeface="华文细黑"/>
                <a:cs typeface="Courier New"/>
              </a:rPr>
              <a:t>.</a:t>
            </a:r>
            <a:endParaRPr lang="zh-CN" altLang="zh-CN" sz="1050" kern="100" dirty="0" smtClean="0">
              <a:latin typeface="宋体"/>
              <a:cs typeface="Courier New"/>
            </a:endParaRPr>
          </a:p>
          <a:p>
            <a:pPr algn="just">
              <a:lnSpc>
                <a:spcPts val="5500"/>
              </a:lnSpc>
              <a:spcAft>
                <a:spcPts val="0"/>
              </a:spcAft>
            </a:pPr>
            <a:r>
              <a:rPr lang="en-US" altLang="zh-CN" sz="2800" kern="100" dirty="0" smtClean="0">
                <a:latin typeface="Times New Roman"/>
                <a:ea typeface="华文细黑"/>
                <a:cs typeface="Courier New"/>
              </a:rPr>
              <a:t>(2)</a:t>
            </a:r>
            <a:r>
              <a:rPr lang="zh-CN" altLang="zh-CN" sz="2800" kern="100" dirty="0" smtClean="0">
                <a:latin typeface="Times New Roman"/>
                <a:ea typeface="华文细黑"/>
                <a:cs typeface="Times New Roman"/>
              </a:rPr>
              <a:t>两个定则：</a:t>
            </a: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安培定则：判断电流周围的磁场方向</a:t>
            </a:r>
            <a:r>
              <a:rPr lang="en-US" altLang="zh-CN" sz="2800" kern="100" dirty="0" smtClean="0">
                <a:latin typeface="Times New Roman"/>
                <a:ea typeface="华文细黑"/>
                <a:cs typeface="Courier New"/>
              </a:rPr>
              <a:t>.</a:t>
            </a:r>
            <a:endParaRPr lang="zh-CN" altLang="zh-CN" sz="1050" kern="100" dirty="0" smtClean="0">
              <a:latin typeface="宋体"/>
              <a:cs typeface="Courier New"/>
            </a:endParaRPr>
          </a:p>
          <a:p>
            <a:pPr algn="just">
              <a:lnSpc>
                <a:spcPts val="5500"/>
              </a:lnSpc>
              <a:spcAft>
                <a:spcPts val="0"/>
              </a:spcAft>
            </a:pP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左手定则：判断电流或运动电荷在磁场中的受力方向</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3"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4"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5"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6"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7"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27" name="Rectangle 21">
            <a:hlinkClick r:id="rId8"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7</a:t>
            </a:r>
          </a:p>
        </p:txBody>
      </p:sp>
      <p:sp>
        <p:nvSpPr>
          <p:cNvPr id="28" name="Rectangle 21">
            <a:hlinkClick r:id="rId9"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0"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1"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2"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3"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4"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5"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20670955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animEffect transition="in" filter="blinds(horizontal)">
                                      <p:cBhvr>
                                        <p:cTn id="17" dur="500"/>
                                        <p:tgtEl>
                                          <p:spTgt spid="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0">
                                            <p:txEl>
                                              <p:pRg st="1" end="1"/>
                                            </p:txEl>
                                          </p:spTgt>
                                        </p:tgtEl>
                                      </p:cBhvr>
                                    </p:animEffect>
                                    <p:set>
                                      <p:cBhvr>
                                        <p:cTn id="22" dur="1" fill="hold">
                                          <p:stCondLst>
                                            <p:cond delay="499"/>
                                          </p:stCondLst>
                                        </p:cTn>
                                        <p:tgtEl>
                                          <p:spTgt spid="20">
                                            <p:txEl>
                                              <p:pRg st="1" end="1"/>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0">
                                            <p:txEl>
                                              <p:pRg st="2" end="2"/>
                                            </p:txEl>
                                          </p:spTgt>
                                        </p:tgtEl>
                                      </p:cBhvr>
                                    </p:animEffect>
                                    <p:set>
                                      <p:cBhvr>
                                        <p:cTn id="25" dur="1" fill="hold">
                                          <p:stCondLst>
                                            <p:cond delay="499"/>
                                          </p:stCondLst>
                                        </p:cTn>
                                        <p:tgtEl>
                                          <p:spTgt spid="20">
                                            <p:txEl>
                                              <p:pRg st="2" end="2"/>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0">
                                            <p:txEl>
                                              <p:pRg st="3" end="3"/>
                                            </p:txEl>
                                          </p:spTgt>
                                        </p:tgtEl>
                                      </p:cBhvr>
                                    </p:animEffect>
                                    <p:set>
                                      <p:cBhvr>
                                        <p:cTn id="28"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31840" y="693490"/>
            <a:ext cx="11524006" cy="4227696"/>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通电导线在磁场中一定受到力的作用吗？磁场对电流的力的作用有什么特点？</a:t>
            </a:r>
            <a:endParaRPr lang="zh-CN" altLang="zh-CN" sz="1050" kern="100" dirty="0">
              <a:latin typeface="宋体"/>
              <a:cs typeface="Courier New"/>
            </a:endParaRPr>
          </a:p>
          <a:p>
            <a:pPr algn="just">
              <a:lnSpc>
                <a:spcPts val="55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latin typeface="Times New Roman"/>
                <a:ea typeface="华文细黑"/>
                <a:cs typeface="Times New Roman"/>
              </a:rPr>
              <a:t>当通电导线放置方向与磁场平行时，磁场对通电导线无力的作用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除此以外，磁场对通电导线有力的作用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I</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时，磁场对电流的作用为安培力</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BIL</a:t>
            </a:r>
            <a:r>
              <a:rPr lang="zh-CN" altLang="zh-CN" sz="2800" kern="100" dirty="0">
                <a:latin typeface="Times New Roman"/>
                <a:ea typeface="华文细黑"/>
                <a:cs typeface="Times New Roman"/>
              </a:rPr>
              <a:t>，其中</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为导线的有效长度，安培力的方向用左手定则判断，且安培力垂直于</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和</a:t>
            </a:r>
            <a:r>
              <a:rPr lang="en-US" altLang="zh-CN" sz="2800" i="1" kern="100" dirty="0">
                <a:latin typeface="Times New Roman"/>
                <a:ea typeface="华文细黑"/>
                <a:cs typeface="Courier New"/>
              </a:rPr>
              <a:t>I</a:t>
            </a:r>
            <a:r>
              <a:rPr lang="zh-CN" altLang="zh-CN" sz="2800" kern="100" dirty="0">
                <a:latin typeface="Times New Roman"/>
                <a:ea typeface="华文细黑"/>
                <a:cs typeface="Times New Roman"/>
              </a:rPr>
              <a:t>确定的平面</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3"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4"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5"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6"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7"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27" name="Rectangle 21">
            <a:hlinkClick r:id="rId8"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7</a:t>
            </a:r>
          </a:p>
        </p:txBody>
      </p:sp>
      <p:sp>
        <p:nvSpPr>
          <p:cNvPr id="28" name="Rectangle 21">
            <a:hlinkClick r:id="rId9"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0"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a:t>
            </a:r>
          </a:p>
        </p:txBody>
      </p:sp>
      <p:sp>
        <p:nvSpPr>
          <p:cNvPr id="30" name="Rectangle 21">
            <a:hlinkClick r:id="rId11"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2"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3"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4"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5"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290875539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274220" y="759103"/>
            <a:ext cx="11524006" cy="5262979"/>
          </a:xfrm>
          <a:prstGeom prst="rect">
            <a:avLst/>
          </a:prstGeom>
        </p:spPr>
        <p:txBody>
          <a:bodyPr>
            <a:spAutoFit/>
          </a:bodyPr>
          <a:lstStyle/>
          <a:p>
            <a:pPr algn="just">
              <a:lnSpc>
                <a:spcPct val="150000"/>
              </a:lnSpc>
              <a:spcAft>
                <a:spcPts val="0"/>
              </a:spcAft>
            </a:pPr>
            <a:r>
              <a:rPr lang="en-US" altLang="zh-CN" sz="2800" kern="100" spc="-50" dirty="0">
                <a:latin typeface="Times New Roman"/>
                <a:ea typeface="华文细黑"/>
                <a:cs typeface="Courier New"/>
              </a:rPr>
              <a:t>10.</a:t>
            </a:r>
            <a:r>
              <a:rPr lang="zh-CN" altLang="zh-CN" sz="2800" kern="100" spc="-50" dirty="0">
                <a:latin typeface="Times New Roman"/>
                <a:ea typeface="华文细黑"/>
                <a:cs typeface="Times New Roman"/>
              </a:rPr>
              <a:t>带电粒子在磁场中的受力情况有何特点？洛伦兹力的大小与哪些物理量</a:t>
            </a:r>
            <a:r>
              <a:rPr lang="zh-CN" altLang="zh-CN" sz="2800" kern="100" dirty="0">
                <a:latin typeface="Times New Roman"/>
                <a:ea typeface="华文细黑"/>
                <a:cs typeface="Times New Roman"/>
              </a:rPr>
              <a:t>有关，它的方向如何判定？洛伦兹力为什么不做功？</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磁场只对运动电荷有力的作用，对静止电荷无力的作用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磁场对运动电荷的作用力叫洛伦兹力</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spc="-100" dirty="0">
                <a:latin typeface="Times New Roman"/>
                <a:ea typeface="华文细黑"/>
                <a:cs typeface="Courier New"/>
              </a:rPr>
              <a:t>(2)</a:t>
            </a:r>
            <a:r>
              <a:rPr lang="zh-CN" altLang="zh-CN" sz="2800" kern="100" spc="-100" dirty="0">
                <a:latin typeface="Times New Roman"/>
                <a:ea typeface="华文细黑"/>
                <a:cs typeface="Times New Roman"/>
              </a:rPr>
              <a:t>洛伦兹力的大小和方向：其大小为</a:t>
            </a:r>
            <a:r>
              <a:rPr lang="en-US" altLang="zh-CN" sz="2800" i="1" kern="100" spc="-100" dirty="0">
                <a:latin typeface="Times New Roman"/>
                <a:ea typeface="华文细黑"/>
                <a:cs typeface="Courier New"/>
              </a:rPr>
              <a:t>F</a:t>
            </a:r>
            <a:r>
              <a:rPr lang="zh-CN" altLang="zh-CN" sz="2800" kern="100" spc="-100" baseline="-25000" dirty="0">
                <a:latin typeface="Times New Roman"/>
                <a:ea typeface="华文细黑"/>
                <a:cs typeface="Times New Roman"/>
              </a:rPr>
              <a:t>洛</a:t>
            </a:r>
            <a:r>
              <a:rPr lang="zh-CN" altLang="zh-CN" sz="2800" kern="100" spc="-100" dirty="0">
                <a:latin typeface="Times New Roman"/>
                <a:ea typeface="华文细黑"/>
                <a:cs typeface="Times New Roman"/>
              </a:rPr>
              <a:t>＝</a:t>
            </a:r>
            <a:r>
              <a:rPr lang="en-US" altLang="zh-CN" sz="2800" i="1" kern="100" spc="-100" dirty="0" err="1">
                <a:latin typeface="Times New Roman"/>
                <a:ea typeface="华文细黑"/>
                <a:cs typeface="Courier New"/>
              </a:rPr>
              <a:t>q</a:t>
            </a:r>
            <a:r>
              <a:rPr lang="en-US" altLang="zh-CN" sz="2800" i="1" kern="100" spc="-100" dirty="0" err="1">
                <a:latin typeface="Book Antiqua"/>
                <a:ea typeface="华文细黑"/>
                <a:cs typeface="Times New Roman"/>
              </a:rPr>
              <a:t>v</a:t>
            </a:r>
            <a:r>
              <a:rPr lang="en-US" altLang="zh-CN" sz="2800" i="1" kern="100" spc="-100" dirty="0" err="1">
                <a:latin typeface="Times New Roman"/>
                <a:ea typeface="华文细黑"/>
                <a:cs typeface="Courier New"/>
              </a:rPr>
              <a:t>B</a:t>
            </a:r>
            <a:r>
              <a:rPr lang="en-US" altLang="zh-CN" sz="2800" kern="100" spc="-100" dirty="0" err="1">
                <a:latin typeface="Times New Roman"/>
                <a:ea typeface="华文细黑"/>
                <a:cs typeface="Courier New"/>
              </a:rPr>
              <a:t>sin</a:t>
            </a:r>
            <a:r>
              <a:rPr lang="en-US" altLang="zh-CN" sz="2800" kern="100" spc="-100" dirty="0">
                <a:latin typeface="Times New Roman"/>
                <a:ea typeface="华文细黑"/>
                <a:cs typeface="Courier New"/>
              </a:rPr>
              <a:t> </a:t>
            </a:r>
            <a:r>
              <a:rPr lang="en-US" altLang="zh-CN" sz="2800" i="1" kern="100" spc="-100" dirty="0">
                <a:latin typeface="Times New Roman"/>
                <a:ea typeface="华文细黑"/>
                <a:cs typeface="Courier New"/>
              </a:rPr>
              <a:t>θ</a:t>
            </a:r>
            <a:r>
              <a:rPr lang="zh-CN" altLang="zh-CN" sz="2800" kern="100" spc="-100" dirty="0">
                <a:latin typeface="Times New Roman"/>
                <a:ea typeface="华文细黑"/>
                <a:cs typeface="Times New Roman"/>
              </a:rPr>
              <a:t>，注意：</a:t>
            </a:r>
            <a:r>
              <a:rPr lang="en-US" altLang="zh-CN" sz="2800" i="1" kern="100" spc="-100" dirty="0">
                <a:latin typeface="Times New Roman"/>
                <a:ea typeface="华文细黑"/>
                <a:cs typeface="Courier New"/>
              </a:rPr>
              <a:t>θ</a:t>
            </a:r>
            <a:r>
              <a:rPr lang="zh-CN" altLang="zh-CN" sz="2800" kern="100" spc="-100" dirty="0">
                <a:latin typeface="Times New Roman"/>
                <a:ea typeface="华文细黑"/>
                <a:cs typeface="Times New Roman"/>
              </a:rPr>
              <a:t>为</a:t>
            </a:r>
            <a:r>
              <a:rPr lang="en-US" altLang="zh-CN" sz="2800" i="1" kern="100" spc="-100" dirty="0">
                <a:latin typeface="Book Antiqua"/>
                <a:ea typeface="华文细黑"/>
                <a:cs typeface="Times New Roman"/>
              </a:rPr>
              <a:t>v</a:t>
            </a:r>
            <a:r>
              <a:rPr lang="zh-CN" altLang="zh-CN" sz="2800" kern="100" spc="-100" dirty="0">
                <a:latin typeface="Times New Roman"/>
                <a:ea typeface="华文细黑"/>
                <a:cs typeface="Times New Roman"/>
              </a:rPr>
              <a:t>与</a:t>
            </a:r>
            <a:r>
              <a:rPr lang="en-US" altLang="zh-CN" sz="2800" i="1" kern="100" spc="-100" dirty="0">
                <a:latin typeface="Times New Roman"/>
                <a:ea typeface="华文细黑"/>
                <a:cs typeface="Courier New"/>
              </a:rPr>
              <a:t>B</a:t>
            </a:r>
            <a:r>
              <a:rPr lang="zh-CN" altLang="zh-CN" sz="2800" kern="100" spc="-100" dirty="0">
                <a:latin typeface="Times New Roman"/>
                <a:ea typeface="华文细黑"/>
                <a:cs typeface="Times New Roman"/>
              </a:rPr>
              <a:t>的夹角</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i="1" kern="100" dirty="0" smtClean="0">
                <a:latin typeface="Times New Roman"/>
                <a:ea typeface="华文细黑"/>
                <a:cs typeface="Courier New"/>
              </a:rPr>
              <a:t>F</a:t>
            </a:r>
            <a:r>
              <a:rPr lang="zh-CN" altLang="zh-CN" sz="2800" kern="100" baseline="-25000" dirty="0">
                <a:latin typeface="Times New Roman"/>
                <a:ea typeface="华文细黑"/>
                <a:cs typeface="Times New Roman"/>
              </a:rPr>
              <a:t>洛</a:t>
            </a:r>
            <a:r>
              <a:rPr lang="zh-CN" altLang="zh-CN" sz="2800" kern="100" dirty="0">
                <a:latin typeface="Times New Roman"/>
                <a:ea typeface="华文细黑"/>
                <a:cs typeface="Times New Roman"/>
              </a:rPr>
              <a:t>的方向仍由左手定则判定，但四指的指向应为正电荷运动的方向或负电荷运动方向的反方向</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因为洛伦兹力的方向总是垂直于速度方向，所以洛伦兹力不做功</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3"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4"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5"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6"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7"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27" name="Rectangle 21">
            <a:hlinkClick r:id="rId8"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7</a:t>
            </a:r>
          </a:p>
        </p:txBody>
      </p:sp>
      <p:sp>
        <p:nvSpPr>
          <p:cNvPr id="28" name="Rectangle 21">
            <a:hlinkClick r:id="rId9"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0"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1"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10</a:t>
            </a:r>
          </a:p>
        </p:txBody>
      </p:sp>
      <p:sp>
        <p:nvSpPr>
          <p:cNvPr id="31" name="Rectangle 21">
            <a:hlinkClick r:id="rId12"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3"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4"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5"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375791277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0">
                                            <p:txEl>
                                              <p:pRg st="3" end="3"/>
                                            </p:txEl>
                                          </p:spTgt>
                                        </p:tgtEl>
                                        <p:attrNameLst>
                                          <p:attrName>style.visibility</p:attrName>
                                        </p:attrNameLst>
                                      </p:cBhvr>
                                      <p:to>
                                        <p:strVal val="visible"/>
                                      </p:to>
                                    </p:set>
                                    <p:animEffect transition="in" filter="blinds(horizontal)">
                                      <p:cBhvr>
                                        <p:cTn id="15" dur="500"/>
                                        <p:tgtEl>
                                          <p:spTgt spid="20">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0">
                                            <p:txEl>
                                              <p:pRg st="4" end="4"/>
                                            </p:txEl>
                                          </p:spTgt>
                                        </p:tgtEl>
                                        <p:attrNameLst>
                                          <p:attrName>style.visibility</p:attrName>
                                        </p:attrNameLst>
                                      </p:cBhvr>
                                      <p:to>
                                        <p:strVal val="visible"/>
                                      </p:to>
                                    </p:set>
                                    <p:animEffect transition="in" filter="blinds(horizontal)">
                                      <p:cBhvr>
                                        <p:cTn id="20" dur="500"/>
                                        <p:tgtEl>
                                          <p:spTgt spid="20">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0">
                                            <p:txEl>
                                              <p:pRg st="1" end="1"/>
                                            </p:txEl>
                                          </p:spTgt>
                                        </p:tgtEl>
                                      </p:cBhvr>
                                    </p:animEffect>
                                    <p:set>
                                      <p:cBhvr>
                                        <p:cTn id="25" dur="1" fill="hold">
                                          <p:stCondLst>
                                            <p:cond delay="499"/>
                                          </p:stCondLst>
                                        </p:cTn>
                                        <p:tgtEl>
                                          <p:spTgt spid="20">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0">
                                            <p:txEl>
                                              <p:pRg st="2" end="2"/>
                                            </p:txEl>
                                          </p:spTgt>
                                        </p:tgtEl>
                                      </p:cBhvr>
                                    </p:animEffect>
                                    <p:set>
                                      <p:cBhvr>
                                        <p:cTn id="28" dur="1" fill="hold">
                                          <p:stCondLst>
                                            <p:cond delay="499"/>
                                          </p:stCondLst>
                                        </p:cTn>
                                        <p:tgtEl>
                                          <p:spTgt spid="20">
                                            <p:txEl>
                                              <p:pRg st="2" end="2"/>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20">
                                            <p:txEl>
                                              <p:pRg st="3" end="3"/>
                                            </p:txEl>
                                          </p:spTgt>
                                        </p:tgtEl>
                                      </p:cBhvr>
                                    </p:animEffect>
                                    <p:set>
                                      <p:cBhvr>
                                        <p:cTn id="31" dur="1" fill="hold">
                                          <p:stCondLst>
                                            <p:cond delay="499"/>
                                          </p:stCondLst>
                                        </p:cTn>
                                        <p:tgtEl>
                                          <p:spTgt spid="20">
                                            <p:txEl>
                                              <p:pRg st="3" end="3"/>
                                            </p:txEl>
                                          </p:spTgt>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20">
                                            <p:txEl>
                                              <p:pRg st="4" end="4"/>
                                            </p:txEl>
                                          </p:spTgt>
                                        </p:tgtEl>
                                      </p:cBhvr>
                                    </p:animEffect>
                                    <p:set>
                                      <p:cBhvr>
                                        <p:cTn id="34" dur="1" fill="hold">
                                          <p:stCondLst>
                                            <p:cond delay="499"/>
                                          </p:stCondLst>
                                        </p:cTn>
                                        <p:tgtEl>
                                          <p:spTgt spid="20">
                                            <p:txEl>
                                              <p:pRg st="4" end="4"/>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1" name="矩形 20"/>
          <p:cNvSpPr/>
          <p:nvPr/>
        </p:nvSpPr>
        <p:spPr>
          <a:xfrm>
            <a:off x="113438" y="497786"/>
            <a:ext cx="11873194" cy="6254020"/>
          </a:xfrm>
          <a:prstGeom prst="rect">
            <a:avLst/>
          </a:prstGeom>
        </p:spPr>
        <p:txBody>
          <a:bodyPr>
            <a:spAutoFit/>
          </a:bodyPr>
          <a:lstStyle/>
          <a:p>
            <a:pPr lvl="0" algn="just">
              <a:lnSpc>
                <a:spcPct val="140000"/>
              </a:lnSpc>
            </a:pPr>
            <a:r>
              <a:rPr lang="en-US" altLang="zh-CN" sz="2600" kern="100" spc="-50" dirty="0">
                <a:solidFill>
                  <a:prstClr val="black"/>
                </a:solidFill>
                <a:latin typeface="Times New Roman"/>
                <a:ea typeface="华文细黑"/>
                <a:cs typeface="Courier New"/>
              </a:rPr>
              <a:t>11.</a:t>
            </a:r>
            <a:r>
              <a:rPr lang="zh-CN" altLang="zh-CN" sz="2600" kern="100" spc="-50" dirty="0">
                <a:solidFill>
                  <a:prstClr val="black"/>
                </a:solidFill>
                <a:latin typeface="Times New Roman"/>
                <a:ea typeface="华文细黑"/>
                <a:cs typeface="Times New Roman"/>
              </a:rPr>
              <a:t>分析带电粒子在磁场中的匀速圆周运动问题的基本思路和方法是怎样的？</a:t>
            </a:r>
            <a:endParaRPr lang="zh-CN" altLang="zh-CN" sz="2600" kern="100" spc="-50" dirty="0">
              <a:solidFill>
                <a:prstClr val="black"/>
              </a:solidFill>
              <a:latin typeface="宋体"/>
              <a:cs typeface="Courier New"/>
            </a:endParaRPr>
          </a:p>
          <a:p>
            <a:pPr algn="just">
              <a:lnSpc>
                <a:spcPct val="140000"/>
              </a:lnSpc>
              <a:spcAft>
                <a:spcPts val="0"/>
              </a:spcAft>
            </a:pPr>
            <a:r>
              <a:rPr lang="zh-CN" altLang="zh-CN" sz="2600" b="1" kern="100" dirty="0" smtClean="0">
                <a:solidFill>
                  <a:srgbClr val="0000FF"/>
                </a:solidFill>
                <a:latin typeface="Times New Roman"/>
                <a:ea typeface="华文细黑"/>
                <a:cs typeface="Times New Roman"/>
              </a:rPr>
              <a:t>答案　</a:t>
            </a:r>
            <a:r>
              <a:rPr lang="en-US" altLang="zh-CN" sz="2600" kern="100" dirty="0" smtClean="0">
                <a:latin typeface="Times New Roman"/>
                <a:ea typeface="华文细黑"/>
                <a:cs typeface="Courier New"/>
              </a:rPr>
              <a:t>(1)</a:t>
            </a:r>
            <a:r>
              <a:rPr lang="zh-CN" altLang="zh-CN" sz="2600" kern="100" dirty="0" smtClean="0">
                <a:latin typeface="Times New Roman"/>
                <a:ea typeface="华文细黑"/>
                <a:cs typeface="Times New Roman"/>
              </a:rPr>
              <a:t>圆心的确定：因为洛伦兹力</a:t>
            </a:r>
            <a:r>
              <a:rPr lang="en-US" altLang="zh-CN" sz="2600" i="1" kern="100" dirty="0" smtClean="0">
                <a:latin typeface="Times New Roman"/>
                <a:ea typeface="华文细黑"/>
                <a:cs typeface="Courier New"/>
              </a:rPr>
              <a:t>F</a:t>
            </a:r>
            <a:r>
              <a:rPr lang="zh-CN" altLang="zh-CN" sz="2600" kern="100" baseline="-25000" dirty="0" smtClean="0">
                <a:latin typeface="Times New Roman"/>
                <a:ea typeface="华文细黑"/>
                <a:cs typeface="Times New Roman"/>
              </a:rPr>
              <a:t>洛</a:t>
            </a:r>
            <a:r>
              <a:rPr lang="zh-CN" altLang="zh-CN" sz="2600" kern="100" dirty="0" smtClean="0">
                <a:latin typeface="Times New Roman"/>
                <a:ea typeface="华文细黑"/>
                <a:cs typeface="Times New Roman"/>
              </a:rPr>
              <a:t>指向圆心，根据</a:t>
            </a:r>
            <a:r>
              <a:rPr lang="en-US" altLang="zh-CN" sz="2600" i="1" kern="100" dirty="0" smtClean="0">
                <a:latin typeface="Times New Roman"/>
                <a:ea typeface="华文细黑"/>
                <a:cs typeface="Courier New"/>
              </a:rPr>
              <a:t>F</a:t>
            </a:r>
            <a:r>
              <a:rPr lang="zh-CN" altLang="zh-CN" sz="2600" kern="100" baseline="-25000" dirty="0" smtClean="0">
                <a:latin typeface="Times New Roman"/>
                <a:ea typeface="华文细黑"/>
                <a:cs typeface="Times New Roman"/>
              </a:rPr>
              <a:t>洛</a:t>
            </a:r>
            <a:r>
              <a:rPr lang="en-US" altLang="zh-CN" sz="2600" kern="100" dirty="0" smtClean="0">
                <a:latin typeface="宋体"/>
                <a:ea typeface="华文细黑"/>
                <a:cs typeface="Times New Roman"/>
              </a:rPr>
              <a:t>⊥</a:t>
            </a:r>
            <a:r>
              <a:rPr lang="en-US" altLang="zh-CN" sz="2600" i="1" kern="100" dirty="0" smtClean="0">
                <a:latin typeface="Book Antiqua"/>
                <a:ea typeface="华文细黑"/>
                <a:cs typeface="Times New Roman"/>
              </a:rPr>
              <a:t>v</a:t>
            </a:r>
            <a:r>
              <a:rPr lang="zh-CN" altLang="zh-CN" sz="2600" kern="100" dirty="0" smtClean="0">
                <a:latin typeface="Times New Roman"/>
                <a:ea typeface="华文细黑"/>
                <a:cs typeface="Times New Roman"/>
              </a:rPr>
              <a:t>，画出粒子运动轨迹上任意两点的</a:t>
            </a:r>
            <a:r>
              <a:rPr lang="en-US" altLang="zh-CN" sz="2600" kern="100" dirty="0" smtClean="0">
                <a:latin typeface="Times New Roman"/>
                <a:ea typeface="华文细黑"/>
                <a:cs typeface="Courier New"/>
              </a:rPr>
              <a:t>(</a:t>
            </a:r>
            <a:r>
              <a:rPr lang="zh-CN" altLang="zh-CN" sz="2600" kern="100" dirty="0" smtClean="0">
                <a:latin typeface="Times New Roman"/>
                <a:ea typeface="华文细黑"/>
                <a:cs typeface="Times New Roman"/>
              </a:rPr>
              <a:t>一般是射入和射出磁场的两点</a:t>
            </a:r>
            <a:r>
              <a:rPr lang="en-US" altLang="zh-CN" sz="2600" kern="100" dirty="0" smtClean="0">
                <a:latin typeface="Times New Roman"/>
                <a:ea typeface="华文细黑"/>
                <a:cs typeface="Courier New"/>
              </a:rPr>
              <a:t>)</a:t>
            </a:r>
            <a:r>
              <a:rPr lang="en-US" altLang="zh-CN" sz="2600" i="1" kern="100" dirty="0" smtClean="0">
                <a:latin typeface="Times New Roman"/>
                <a:ea typeface="华文细黑"/>
                <a:cs typeface="Courier New"/>
              </a:rPr>
              <a:t>F</a:t>
            </a:r>
            <a:r>
              <a:rPr lang="zh-CN" altLang="zh-CN" sz="2600" kern="100" baseline="-25000" dirty="0" smtClean="0">
                <a:latin typeface="Times New Roman"/>
                <a:ea typeface="华文细黑"/>
                <a:cs typeface="Times New Roman"/>
              </a:rPr>
              <a:t>洛</a:t>
            </a:r>
            <a:r>
              <a:rPr lang="zh-CN" altLang="zh-CN" sz="2600" kern="100" dirty="0" smtClean="0">
                <a:latin typeface="Times New Roman"/>
                <a:ea typeface="华文细黑"/>
                <a:cs typeface="Times New Roman"/>
              </a:rPr>
              <a:t>的方向，沿两个洛伦兹力</a:t>
            </a:r>
            <a:r>
              <a:rPr lang="en-US" altLang="zh-CN" sz="2600" i="1" kern="100" dirty="0" smtClean="0">
                <a:latin typeface="Times New Roman"/>
                <a:ea typeface="华文细黑"/>
                <a:cs typeface="Courier New"/>
              </a:rPr>
              <a:t>F</a:t>
            </a:r>
            <a:r>
              <a:rPr lang="zh-CN" altLang="zh-CN" sz="2600" kern="100" baseline="-25000" dirty="0" smtClean="0">
                <a:latin typeface="Times New Roman"/>
                <a:ea typeface="华文细黑"/>
                <a:cs typeface="Times New Roman"/>
              </a:rPr>
              <a:t>洛</a:t>
            </a:r>
            <a:r>
              <a:rPr lang="zh-CN" altLang="zh-CN" sz="2600" kern="100" dirty="0" smtClean="0">
                <a:latin typeface="Times New Roman"/>
                <a:ea typeface="华文细黑"/>
                <a:cs typeface="Times New Roman"/>
              </a:rPr>
              <a:t>的方向画其延长线，两延长线的交点即为圆心，或利用圆心位置必定在圆中任意一根弦的中垂线上，作出圆心位置</a:t>
            </a:r>
            <a:r>
              <a:rPr lang="en-US" altLang="zh-CN" sz="2600" kern="100" dirty="0" smtClean="0">
                <a:latin typeface="Times New Roman"/>
                <a:ea typeface="华文细黑"/>
                <a:cs typeface="Courier New"/>
              </a:rPr>
              <a:t>.</a:t>
            </a:r>
            <a:endParaRPr lang="zh-CN" altLang="zh-CN" sz="2600" kern="100" dirty="0" smtClean="0">
              <a:latin typeface="宋体"/>
              <a:cs typeface="Courier New"/>
            </a:endParaRPr>
          </a:p>
          <a:p>
            <a:pPr algn="just">
              <a:lnSpc>
                <a:spcPct val="140000"/>
              </a:lnSpc>
              <a:spcAft>
                <a:spcPts val="0"/>
              </a:spcAft>
            </a:pPr>
            <a:r>
              <a:rPr lang="en-US" altLang="zh-CN" sz="2600" kern="100" spc="-50" dirty="0" smtClean="0">
                <a:latin typeface="Times New Roman"/>
                <a:ea typeface="华文细黑"/>
                <a:cs typeface="Courier New"/>
              </a:rPr>
              <a:t>(</a:t>
            </a:r>
            <a:r>
              <a:rPr lang="en-US" altLang="zh-CN" sz="2600" kern="100" spc="-50" dirty="0">
                <a:latin typeface="Times New Roman"/>
                <a:ea typeface="华文细黑"/>
                <a:cs typeface="Courier New"/>
              </a:rPr>
              <a:t>2)</a:t>
            </a:r>
            <a:r>
              <a:rPr lang="zh-CN" altLang="zh-CN" sz="2600" kern="100" spc="-50" dirty="0">
                <a:latin typeface="Times New Roman"/>
                <a:ea typeface="华文细黑"/>
                <a:cs typeface="Times New Roman"/>
              </a:rPr>
              <a:t>半径的确定和计算：利用平面几何关系，求出该圆的可能半径</a:t>
            </a:r>
            <a:r>
              <a:rPr lang="en-US" altLang="zh-CN" sz="2600" kern="100" spc="-50" dirty="0">
                <a:latin typeface="Times New Roman"/>
                <a:ea typeface="华文细黑"/>
                <a:cs typeface="Courier New"/>
              </a:rPr>
              <a:t>(</a:t>
            </a:r>
            <a:r>
              <a:rPr lang="zh-CN" altLang="zh-CN" sz="2600" kern="100" spc="-50" dirty="0">
                <a:latin typeface="Times New Roman"/>
                <a:ea typeface="华文细黑"/>
                <a:cs typeface="Times New Roman"/>
              </a:rPr>
              <a:t>或圆心角</a:t>
            </a:r>
            <a:r>
              <a:rPr lang="en-US" altLang="zh-CN" sz="2600" kern="100" spc="-50" dirty="0">
                <a:latin typeface="Times New Roman"/>
                <a:ea typeface="华文细黑"/>
                <a:cs typeface="Courier New"/>
              </a:rPr>
              <a:t>).</a:t>
            </a:r>
            <a:endParaRPr lang="zh-CN" altLang="zh-CN" sz="2600" kern="100" spc="-5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粒子在磁场中运动时间的确定：利用回旋角</a:t>
            </a:r>
            <a:r>
              <a:rPr lang="en-US" altLang="zh-CN" sz="2600" i="1" kern="100" dirty="0">
                <a:latin typeface="Times New Roman"/>
                <a:ea typeface="华文细黑"/>
                <a:cs typeface="Courier New"/>
              </a:rPr>
              <a:t>α</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即圆心角</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与弦切角的关系，或者利用四边形内角和等于</a:t>
            </a:r>
            <a:r>
              <a:rPr lang="en-US" altLang="zh-CN" sz="2600" kern="100" dirty="0">
                <a:latin typeface="Times New Roman"/>
                <a:ea typeface="华文细黑"/>
                <a:cs typeface="Courier New"/>
              </a:rPr>
              <a:t>360°</a:t>
            </a:r>
            <a:r>
              <a:rPr lang="zh-CN" altLang="zh-CN" sz="2600" kern="100" dirty="0">
                <a:latin typeface="Times New Roman"/>
                <a:ea typeface="华文细黑"/>
                <a:cs typeface="Times New Roman"/>
              </a:rPr>
              <a:t>计算出圆心角</a:t>
            </a:r>
            <a:r>
              <a:rPr lang="en-US" altLang="zh-CN" sz="2600" i="1" kern="100" dirty="0">
                <a:latin typeface="Times New Roman"/>
                <a:ea typeface="华文细黑"/>
                <a:cs typeface="Courier New"/>
              </a:rPr>
              <a:t>α</a:t>
            </a:r>
            <a:r>
              <a:rPr lang="zh-CN" altLang="zh-CN" sz="2600" kern="100" dirty="0">
                <a:latin typeface="Times New Roman"/>
                <a:ea typeface="华文细黑"/>
                <a:cs typeface="Times New Roman"/>
              </a:rPr>
              <a:t>的大小，由公式</a:t>
            </a:r>
            <a:r>
              <a:rPr lang="en-US" altLang="zh-CN" sz="2600" i="1" kern="100" dirty="0">
                <a:latin typeface="Times New Roman"/>
                <a:ea typeface="华文细黑"/>
                <a:cs typeface="Courier New"/>
              </a:rPr>
              <a:t>t</a:t>
            </a:r>
            <a:r>
              <a:rPr lang="zh-CN" altLang="zh-CN" sz="2600" kern="100" dirty="0" smtClean="0">
                <a:latin typeface="Times New Roman"/>
                <a:ea typeface="华文细黑"/>
                <a:cs typeface="Times New Roman"/>
              </a:rPr>
              <a:t>＝</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可</a:t>
            </a:r>
            <a:r>
              <a:rPr lang="zh-CN" altLang="zh-CN" sz="2600" kern="100" dirty="0">
                <a:latin typeface="Times New Roman"/>
                <a:ea typeface="华文细黑"/>
                <a:cs typeface="Times New Roman"/>
              </a:rPr>
              <a:t>求出粒子在磁场中运动的时间</a:t>
            </a:r>
            <a:r>
              <a:rPr lang="en-US" altLang="zh-CN" sz="2600" kern="100" dirty="0">
                <a:latin typeface="Times New Roman"/>
                <a:ea typeface="华文细黑"/>
                <a:cs typeface="Courier New"/>
              </a:rPr>
              <a:t>.</a:t>
            </a:r>
            <a:endParaRPr lang="zh-CN" altLang="zh-CN" sz="2600" kern="100" dirty="0">
              <a:latin typeface="宋体"/>
              <a:cs typeface="Courier New"/>
            </a:endParaRPr>
          </a:p>
          <a:p>
            <a:pPr algn="just">
              <a:lnSpc>
                <a:spcPct val="140000"/>
              </a:lnSpc>
              <a:spcAft>
                <a:spcPts val="0"/>
              </a:spcAft>
            </a:pPr>
            <a:r>
              <a:rPr lang="en-US" altLang="zh-CN" sz="2600" kern="100" spc="-100" dirty="0">
                <a:latin typeface="Times New Roman"/>
                <a:ea typeface="华文细黑"/>
                <a:cs typeface="Courier New"/>
              </a:rPr>
              <a:t>(4)</a:t>
            </a:r>
            <a:r>
              <a:rPr lang="zh-CN" altLang="zh-CN" sz="2600" kern="100" spc="-100" dirty="0">
                <a:latin typeface="Times New Roman"/>
                <a:ea typeface="华文细黑"/>
                <a:cs typeface="Times New Roman"/>
              </a:rPr>
              <a:t>注意圆周运动中有关的对称规律：如从同一边界射入的粒子，从同一边界射出时，</a:t>
            </a:r>
            <a:r>
              <a:rPr lang="zh-CN" altLang="zh-CN" sz="2600" kern="100" spc="-50" dirty="0">
                <a:latin typeface="Times New Roman"/>
                <a:ea typeface="华文细黑"/>
                <a:cs typeface="Times New Roman"/>
              </a:rPr>
              <a:t>速度与边界的夹角相等；在圆形磁场区域内，沿径向射入粒子，必沿径向射出</a:t>
            </a:r>
            <a:r>
              <a:rPr lang="en-US" altLang="zh-CN" sz="2600" kern="100" spc="-50" dirty="0">
                <a:latin typeface="Times New Roman"/>
                <a:ea typeface="华文细黑"/>
                <a:cs typeface="Courier New"/>
              </a:rPr>
              <a:t>.</a:t>
            </a:r>
            <a:endParaRPr lang="zh-CN" altLang="zh-CN" sz="2600" kern="100" spc="-5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985975911"/>
              </p:ext>
            </p:extLst>
          </p:nvPr>
        </p:nvGraphicFramePr>
        <p:xfrm>
          <a:off x="9286021" y="4344690"/>
          <a:ext cx="1089025" cy="954088"/>
        </p:xfrm>
        <a:graphic>
          <a:graphicData uri="http://schemas.openxmlformats.org/presentationml/2006/ole">
            <p:oleObj spid="_x0000_s9272" name="文档" r:id="rId3" imgW="1088361" imgH="954754" progId="Word.Document.12">
              <p:embed/>
            </p:oleObj>
          </a:graphicData>
        </a:graphic>
      </p:graphicFrame>
      <p:sp>
        <p:nvSpPr>
          <p:cNvPr id="22" name="Rectangle 21">
            <a:hlinkClick r:id="rId4"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3" name="Rectangle 21">
            <a:hlinkClick r:id="rId5"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4" name="Rectangle 21">
            <a:hlinkClick r:id="rId6"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5" name="Rectangle 21">
            <a:hlinkClick r:id="rId7"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6" name="Rectangle 21">
            <a:hlinkClick r:id="rId8"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7" name="Rectangle 21">
            <a:hlinkClick r:id="rId9"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28" name="Rectangle 21">
            <a:hlinkClick r:id="rId10"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7</a:t>
            </a:r>
          </a:p>
        </p:txBody>
      </p:sp>
      <p:sp>
        <p:nvSpPr>
          <p:cNvPr id="29" name="Rectangle 21">
            <a:hlinkClick r:id="rId11"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30" name="Rectangle 21">
            <a:hlinkClick r:id="rId12"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3"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2" name="Rectangle 21">
            <a:hlinkClick r:id="rId14"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3" name="Rectangle 21">
            <a:hlinkClick r:id="rId15"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6"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5" name="Rectangle 21">
            <a:hlinkClick r:id="rId17"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11357489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xEl>
                                              <p:pRg st="1" end="1"/>
                                            </p:txEl>
                                          </p:spTgt>
                                        </p:tgtEl>
                                        <p:attrNameLst>
                                          <p:attrName>style.visibility</p:attrName>
                                        </p:attrNameLst>
                                      </p:cBhvr>
                                      <p:to>
                                        <p:strVal val="visible"/>
                                      </p:to>
                                    </p:set>
                                    <p:animEffect transition="in" filter="blinds(horizontal)">
                                      <p:cBhvr>
                                        <p:cTn id="7" dur="500"/>
                                        <p:tgtEl>
                                          <p:spTgt spid="2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xEl>
                                              <p:pRg st="2" end="2"/>
                                            </p:txEl>
                                          </p:spTgt>
                                        </p:tgtEl>
                                        <p:attrNameLst>
                                          <p:attrName>style.visibility</p:attrName>
                                        </p:attrNameLst>
                                      </p:cBhvr>
                                      <p:to>
                                        <p:strVal val="visible"/>
                                      </p:to>
                                    </p:set>
                                    <p:animEffect transition="in" filter="blinds(horizontal)">
                                      <p:cBhvr>
                                        <p:cTn id="12" dur="500"/>
                                        <p:tgtEl>
                                          <p:spTgt spid="2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xEl>
                                              <p:pRg st="3" end="3"/>
                                            </p:txEl>
                                          </p:spTgt>
                                        </p:tgtEl>
                                        <p:attrNameLst>
                                          <p:attrName>style.visibility</p:attrName>
                                        </p:attrNameLst>
                                      </p:cBhvr>
                                      <p:to>
                                        <p:strVal val="visible"/>
                                      </p:to>
                                    </p:set>
                                    <p:animEffect transition="in" filter="blinds(horizontal)">
                                      <p:cBhvr>
                                        <p:cTn id="17" dur="500"/>
                                        <p:tgtEl>
                                          <p:spTgt spid="21">
                                            <p:txEl>
                                              <p:pRg st="3" end="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1">
                                            <p:txEl>
                                              <p:pRg st="4" end="4"/>
                                            </p:txEl>
                                          </p:spTgt>
                                        </p:tgtEl>
                                        <p:attrNameLst>
                                          <p:attrName>style.visibility</p:attrName>
                                        </p:attrNameLst>
                                      </p:cBhvr>
                                      <p:to>
                                        <p:strVal val="visible"/>
                                      </p:to>
                                    </p:set>
                                    <p:animEffect transition="in" filter="blinds(horizontal)">
                                      <p:cBhvr>
                                        <p:cTn id="25" dur="500"/>
                                        <p:tgtEl>
                                          <p:spTgt spid="21">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21">
                                            <p:txEl>
                                              <p:pRg st="1" end="1"/>
                                            </p:txEl>
                                          </p:spTgt>
                                        </p:tgtEl>
                                      </p:cBhvr>
                                    </p:animEffect>
                                    <p:set>
                                      <p:cBhvr>
                                        <p:cTn id="30" dur="1" fill="hold">
                                          <p:stCondLst>
                                            <p:cond delay="499"/>
                                          </p:stCondLst>
                                        </p:cTn>
                                        <p:tgtEl>
                                          <p:spTgt spid="21">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21">
                                            <p:txEl>
                                              <p:pRg st="2" end="2"/>
                                            </p:txEl>
                                          </p:spTgt>
                                        </p:tgtEl>
                                      </p:cBhvr>
                                    </p:animEffect>
                                    <p:set>
                                      <p:cBhvr>
                                        <p:cTn id="33" dur="1" fill="hold">
                                          <p:stCondLst>
                                            <p:cond delay="499"/>
                                          </p:stCondLst>
                                        </p:cTn>
                                        <p:tgtEl>
                                          <p:spTgt spid="21">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1">
                                            <p:txEl>
                                              <p:pRg st="3" end="3"/>
                                            </p:txEl>
                                          </p:spTgt>
                                        </p:tgtEl>
                                      </p:cBhvr>
                                    </p:animEffect>
                                    <p:set>
                                      <p:cBhvr>
                                        <p:cTn id="36" dur="1" fill="hold">
                                          <p:stCondLst>
                                            <p:cond delay="499"/>
                                          </p:stCondLst>
                                        </p:cTn>
                                        <p:tgtEl>
                                          <p:spTgt spid="21">
                                            <p:txEl>
                                              <p:pRg st="3" end="3"/>
                                            </p:txEl>
                                          </p:spTgt>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21">
                                            <p:txEl>
                                              <p:pRg st="4" end="4"/>
                                            </p:txEl>
                                          </p:spTgt>
                                        </p:tgtEl>
                                      </p:cBhvr>
                                    </p:animEffect>
                                    <p:set>
                                      <p:cBhvr>
                                        <p:cTn id="39" dur="1" fill="hold">
                                          <p:stCondLst>
                                            <p:cond delay="499"/>
                                          </p:stCondLst>
                                        </p:cTn>
                                        <p:tgtEl>
                                          <p:spTgt spid="21">
                                            <p:txEl>
                                              <p:pRg st="4" end="4"/>
                                            </p:txEl>
                                          </p:spTgt>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2"/>
                                        </p:tgtEl>
                                      </p:cBhvr>
                                    </p:animEffect>
                                    <p:set>
                                      <p:cBhvr>
                                        <p:cTn id="4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693490"/>
            <a:ext cx="10793813" cy="6053709"/>
          </a:xfrm>
          <a:prstGeom prst="rect">
            <a:avLst/>
          </a:prstGeom>
        </p:spPr>
        <p:txBody>
          <a:bodyPr>
            <a:spAutoFit/>
          </a:bodyPr>
          <a:lstStyle/>
          <a:p>
            <a:pPr algn="just">
              <a:lnSpc>
                <a:spcPct val="1400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　物质的电结构、电荷守恒</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　静电现象的解释</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26</a:t>
            </a:r>
            <a:r>
              <a:rPr lang="zh-CN" altLang="zh-CN" sz="2800" kern="100" dirty="0">
                <a:latin typeface="Times New Roman"/>
                <a:ea typeface="华文细黑"/>
                <a:cs typeface="Times New Roman"/>
              </a:rPr>
              <a:t>　点电荷</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27</a:t>
            </a:r>
            <a:r>
              <a:rPr lang="zh-CN" altLang="zh-CN" sz="2800" kern="100" dirty="0">
                <a:latin typeface="Times New Roman"/>
                <a:ea typeface="华文细黑"/>
                <a:cs typeface="Times New Roman"/>
              </a:rPr>
              <a:t>　库仑定律</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28</a:t>
            </a:r>
            <a:r>
              <a:rPr lang="zh-CN" altLang="zh-CN" sz="2800" kern="100" dirty="0">
                <a:latin typeface="Times New Roman"/>
                <a:ea typeface="华文细黑"/>
                <a:cs typeface="Times New Roman"/>
              </a:rPr>
              <a:t>　静电场</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29</a:t>
            </a:r>
            <a:r>
              <a:rPr lang="zh-CN" altLang="zh-CN" sz="2800" kern="100" dirty="0">
                <a:latin typeface="Times New Roman"/>
                <a:ea typeface="华文细黑"/>
                <a:cs typeface="Times New Roman"/>
              </a:rPr>
              <a:t>　电场强度、点电荷的场强</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Ⅱ</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　电场线</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31</a:t>
            </a:r>
            <a:r>
              <a:rPr lang="zh-CN" altLang="zh-CN" sz="2800" kern="100" dirty="0">
                <a:latin typeface="Times New Roman"/>
                <a:ea typeface="华文细黑"/>
                <a:cs typeface="Times New Roman"/>
              </a:rPr>
              <a:t>　电势能、电势</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考点</a:t>
            </a:r>
            <a:r>
              <a:rPr lang="en-US" altLang="zh-CN" sz="2800" kern="100" dirty="0">
                <a:latin typeface="Times New Roman"/>
                <a:ea typeface="华文细黑"/>
                <a:cs typeface="Courier New"/>
              </a:rPr>
              <a:t>32</a:t>
            </a:r>
            <a:r>
              <a:rPr lang="zh-CN" altLang="zh-CN" sz="2800" kern="100" dirty="0">
                <a:latin typeface="Times New Roman"/>
                <a:ea typeface="华文细黑"/>
                <a:cs typeface="Times New Roman"/>
              </a:rPr>
              <a:t>　电势差</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Ⅱ</a:t>
            </a:r>
            <a:r>
              <a:rPr lang="en-US" altLang="zh-CN" sz="2800" kern="100" dirty="0" smtClean="0">
                <a:latin typeface="Times New Roman"/>
                <a:ea typeface="华文细黑"/>
                <a:cs typeface="Courier New"/>
              </a:rPr>
              <a:t>)</a:t>
            </a:r>
          </a:p>
          <a:p>
            <a:pPr lvl="0" algn="just">
              <a:lnSpc>
                <a:spcPct val="1400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33</a:t>
            </a:r>
            <a:r>
              <a:rPr lang="zh-CN" altLang="zh-CN" sz="2800" kern="100" dirty="0">
                <a:solidFill>
                  <a:prstClr val="black"/>
                </a:solidFill>
                <a:latin typeface="Times New Roman"/>
                <a:ea typeface="华文细黑"/>
                <a:cs typeface="Times New Roman"/>
              </a:rPr>
              <a:t>　匀强电场中电势差与电场强度的关系</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Ⅱ</a:t>
            </a:r>
            <a:r>
              <a:rPr lang="en-US" altLang="zh-CN" sz="2800" kern="100" dirty="0" smtClean="0">
                <a:solidFill>
                  <a:prstClr val="black"/>
                </a:solidFill>
                <a:latin typeface="Times New Roman"/>
                <a:ea typeface="华文细黑"/>
                <a:cs typeface="Courier New"/>
              </a:rPr>
              <a:t>)</a:t>
            </a:r>
            <a:endParaRPr lang="zh-CN" altLang="zh-CN" sz="2800" kern="100" dirty="0">
              <a:solidFill>
                <a:prstClr val="black"/>
              </a:solidFill>
              <a:latin typeface="宋体"/>
              <a:cs typeface="Courier New"/>
            </a:endParaRPr>
          </a:p>
        </p:txBody>
      </p:sp>
      <p:sp>
        <p:nvSpPr>
          <p:cNvPr id="8" name="矩形 7"/>
          <p:cNvSpPr/>
          <p:nvPr/>
        </p:nvSpPr>
        <p:spPr>
          <a:xfrm>
            <a:off x="0" y="189434"/>
            <a:ext cx="2172553" cy="432056"/>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zh-CN" dirty="0">
                <a:solidFill>
                  <a:schemeClr val="bg1"/>
                </a:solidFill>
                <a:latin typeface="微软雅黑" pitchFamily="34" charset="-122"/>
                <a:ea typeface="微软雅黑" pitchFamily="34" charset="-122"/>
              </a:rPr>
              <a:t>考点要求重温</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520967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21938" y="765498"/>
            <a:ext cx="11409907" cy="5181162"/>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当带电粒子在电场中分别做匀变速直线运动，类平抛运动和一般曲线运动时，通常用什么方法来处理？</a:t>
            </a:r>
            <a:endParaRPr lang="zh-CN" altLang="zh-CN" sz="280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当带电粒子在电场中做匀变速直线运动时，一般用力的观点来处理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即用牛顿运动定律结合运动学公式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当带电粒子在电场中做类平抛运动时，用运动的合成和分解的方法来处理；</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当带电粒子在电场中做一般曲线运动时，一般用动能定理或能量的观点来处理</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3"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4"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5"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6"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7"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27" name="Rectangle 21">
            <a:hlinkClick r:id="rId8"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7</a:t>
            </a:r>
          </a:p>
        </p:txBody>
      </p:sp>
      <p:sp>
        <p:nvSpPr>
          <p:cNvPr id="28" name="Rectangle 21">
            <a:hlinkClick r:id="rId9"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0"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1"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2"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3"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12</a:t>
            </a:r>
          </a:p>
        </p:txBody>
      </p:sp>
      <p:sp>
        <p:nvSpPr>
          <p:cNvPr id="33" name="Rectangle 21">
            <a:hlinkClick r:id="rId14"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5"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81975283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animEffect transition="in" filter="blinds(horizontal)">
                                      <p:cBhvr>
                                        <p:cTn id="17" dur="500"/>
                                        <p:tgtEl>
                                          <p:spTgt spid="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0">
                                            <p:txEl>
                                              <p:pRg st="1" end="1"/>
                                            </p:txEl>
                                          </p:spTgt>
                                        </p:tgtEl>
                                      </p:cBhvr>
                                    </p:animEffect>
                                    <p:set>
                                      <p:cBhvr>
                                        <p:cTn id="22" dur="1" fill="hold">
                                          <p:stCondLst>
                                            <p:cond delay="499"/>
                                          </p:stCondLst>
                                        </p:cTn>
                                        <p:tgtEl>
                                          <p:spTgt spid="20">
                                            <p:txEl>
                                              <p:pRg st="1" end="1"/>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0">
                                            <p:txEl>
                                              <p:pRg st="2" end="2"/>
                                            </p:txEl>
                                          </p:spTgt>
                                        </p:tgtEl>
                                      </p:cBhvr>
                                    </p:animEffect>
                                    <p:set>
                                      <p:cBhvr>
                                        <p:cTn id="25" dur="1" fill="hold">
                                          <p:stCondLst>
                                            <p:cond delay="499"/>
                                          </p:stCondLst>
                                        </p:cTn>
                                        <p:tgtEl>
                                          <p:spTgt spid="20">
                                            <p:txEl>
                                              <p:pRg st="2" end="2"/>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0">
                                            <p:txEl>
                                              <p:pRg st="3" end="3"/>
                                            </p:txEl>
                                          </p:spTgt>
                                        </p:tgtEl>
                                      </p:cBhvr>
                                    </p:animEffect>
                                    <p:set>
                                      <p:cBhvr>
                                        <p:cTn id="28" dur="1" fill="hold">
                                          <p:stCondLst>
                                            <p:cond delay="499"/>
                                          </p:stCondLst>
                                        </p:cTn>
                                        <p:tgtEl>
                                          <p:spTgt spid="20">
                                            <p:txEl>
                                              <p:pRg st="3" end="3"/>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34566" y="728009"/>
            <a:ext cx="11409907" cy="1405641"/>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复合场通常指哪几种场？大体可以分为哪几种类型？处理带电粒子在复合场中运动问题的思路和方法是怎样的</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21" name="Rectangle 21">
            <a:hlinkClick r:id="rId3"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4"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5"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6"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7"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8"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27" name="Rectangle 21">
            <a:hlinkClick r:id="rId9"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7</a:t>
            </a:r>
          </a:p>
        </p:txBody>
      </p:sp>
      <p:sp>
        <p:nvSpPr>
          <p:cNvPr id="28" name="Rectangle 21">
            <a:hlinkClick r:id="rId10"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1"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2"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3"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4"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5"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13</a:t>
            </a:r>
          </a:p>
        </p:txBody>
      </p:sp>
      <p:sp>
        <p:nvSpPr>
          <p:cNvPr id="34" name="Rectangle 21">
            <a:hlinkClick r:id="rId16"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143114190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288608" y="651962"/>
            <a:ext cx="11639246" cy="5029582"/>
          </a:xfrm>
          <a:prstGeom prst="rect">
            <a:avLst/>
          </a:prstGeom>
        </p:spPr>
        <p:txBody>
          <a:bodyPr>
            <a:spAutoFit/>
          </a:bodyPr>
          <a:lstStyle/>
          <a:p>
            <a:pPr algn="just">
              <a:lnSpc>
                <a:spcPts val="55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a:solidFill>
                  <a:srgbClr val="0000FF"/>
                </a:solidFill>
                <a:latin typeface="Times New Roman"/>
                <a:ea typeface="华文细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复合场及其分类</a:t>
            </a:r>
            <a:endParaRPr lang="zh-CN" altLang="zh-CN" sz="280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复合场是指重力场、电场、磁场并存的场，在力学中常有四种组合形式：</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电场与磁场的复合场；</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磁场与重力场的复合场；</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电场与重力场的复合场；</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电场、磁场与重力场的复合场</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ts val="55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带电粒子在复合场中运动问题的处理方法</a:t>
            </a:r>
            <a:endParaRPr lang="zh-CN" altLang="zh-CN" sz="2800" kern="100" dirty="0">
              <a:latin typeface="宋体"/>
              <a:cs typeface="Courier New"/>
            </a:endParaRPr>
          </a:p>
          <a:p>
            <a:pPr algn="just">
              <a:lnSpc>
                <a:spcPts val="55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正确分析带电粒子的受力及运动特征是解决问题的前提</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ts val="55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灵活选用力学规律是解决问题的</a:t>
            </a:r>
            <a:r>
              <a:rPr lang="zh-CN" altLang="zh-CN" sz="2800" kern="100" dirty="0" smtClean="0">
                <a:latin typeface="Times New Roman"/>
                <a:ea typeface="华文细黑"/>
                <a:cs typeface="Times New Roman"/>
              </a:rPr>
              <a:t>关键</a:t>
            </a:r>
            <a:endParaRPr lang="zh-CN" altLang="zh-CN" sz="2800" kern="100" dirty="0">
              <a:latin typeface="宋体"/>
              <a:cs typeface="Courier New"/>
            </a:endParaRPr>
          </a:p>
        </p:txBody>
      </p:sp>
      <p:sp>
        <p:nvSpPr>
          <p:cNvPr id="21" name="Rectangle 21">
            <a:hlinkClick r:id="rId3"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4"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5"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6"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7"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8"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27" name="Rectangle 21">
            <a:hlinkClick r:id="rId9"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7</a:t>
            </a:r>
          </a:p>
        </p:txBody>
      </p:sp>
      <p:sp>
        <p:nvSpPr>
          <p:cNvPr id="28" name="Rectangle 21">
            <a:hlinkClick r:id="rId10"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1"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2"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3"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4"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5"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13</a:t>
            </a:r>
          </a:p>
        </p:txBody>
      </p:sp>
      <p:sp>
        <p:nvSpPr>
          <p:cNvPr id="34" name="Rectangle 21">
            <a:hlinkClick r:id="rId16"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326202812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blinds(horizontal)">
                                      <p:cBhvr>
                                        <p:cTn id="15" dur="750"/>
                                        <p:tgtEl>
                                          <p:spTgt spid="20">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animEffect transition="in" filter="blinds(horizontal)">
                                      <p:cBhvr>
                                        <p:cTn id="19" dur="750"/>
                                        <p:tgtEl>
                                          <p:spTgt spid="20">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20">
                                            <p:txEl>
                                              <p:pRg st="4" end="4"/>
                                            </p:txEl>
                                          </p:spTgt>
                                        </p:tgtEl>
                                        <p:attrNameLst>
                                          <p:attrName>style.visibility</p:attrName>
                                        </p:attrNameLst>
                                      </p:cBhvr>
                                      <p:to>
                                        <p:strVal val="visible"/>
                                      </p:to>
                                    </p:set>
                                    <p:animEffect transition="in" filter="blinds(horizontal)">
                                      <p:cBhvr>
                                        <p:cTn id="23" dur="75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 name="矩形 19"/>
          <p:cNvSpPr/>
          <p:nvPr/>
        </p:nvSpPr>
        <p:spPr>
          <a:xfrm>
            <a:off x="288608" y="651962"/>
            <a:ext cx="11639246" cy="3522375"/>
          </a:xfrm>
          <a:prstGeom prst="rect">
            <a:avLst/>
          </a:prstGeom>
        </p:spPr>
        <p:txBody>
          <a:bodyPr>
            <a:spAutoFit/>
          </a:bodyPr>
          <a:lstStyle/>
          <a:p>
            <a:pPr lvl="0" algn="just">
              <a:lnSpc>
                <a:spcPts val="5500"/>
              </a:lnSpc>
            </a:pPr>
            <a:r>
              <a:rPr lang="zh-CN" altLang="zh-CN" sz="2800" kern="100" dirty="0">
                <a:solidFill>
                  <a:prstClr val="black"/>
                </a:solidFill>
                <a:latin typeface="Times New Roman"/>
                <a:ea typeface="华文细黑"/>
                <a:cs typeface="Times New Roman"/>
              </a:rPr>
              <a:t>当带电粒子在复合场中做匀速直线运动时，应根据平衡条件列方程求解</a:t>
            </a:r>
            <a:r>
              <a:rPr lang="en-US" altLang="zh-CN" sz="2800" kern="100" dirty="0">
                <a:solidFill>
                  <a:prstClr val="black"/>
                </a:solidFill>
                <a:latin typeface="Times New Roman"/>
                <a:ea typeface="华文细黑"/>
                <a:cs typeface="Courier New"/>
              </a:rPr>
              <a:t>.</a:t>
            </a:r>
          </a:p>
          <a:p>
            <a:pPr lvl="0" algn="just">
              <a:lnSpc>
                <a:spcPts val="5500"/>
              </a:lnSpc>
            </a:pPr>
            <a:r>
              <a:rPr lang="zh-CN" altLang="zh-CN" sz="2800" kern="100" dirty="0">
                <a:solidFill>
                  <a:prstClr val="black"/>
                </a:solidFill>
                <a:latin typeface="Times New Roman"/>
                <a:ea typeface="华文细黑"/>
                <a:cs typeface="Times New Roman"/>
              </a:rPr>
              <a:t>当带电粒子在复合场中做匀速圆周运动时，往往同时应用牛顿第二定律和平衡条件列方程联立求解</a:t>
            </a:r>
            <a:r>
              <a:rPr lang="en-US" altLang="zh-CN" sz="2800" kern="100" dirty="0">
                <a:solidFill>
                  <a:prstClr val="black"/>
                </a:solidFill>
                <a:latin typeface="Times New Roman"/>
                <a:ea typeface="华文细黑"/>
                <a:cs typeface="Courier New"/>
              </a:rPr>
              <a:t>.</a:t>
            </a:r>
            <a:endParaRPr lang="zh-CN" altLang="zh-CN" sz="2800" kern="100" dirty="0">
              <a:solidFill>
                <a:prstClr val="black"/>
              </a:solidFill>
              <a:latin typeface="宋体"/>
              <a:cs typeface="Courier New"/>
            </a:endParaRPr>
          </a:p>
          <a:p>
            <a:pPr lvl="0" algn="just">
              <a:lnSpc>
                <a:spcPts val="5500"/>
              </a:lnSpc>
            </a:pPr>
            <a:r>
              <a:rPr lang="zh-CN" altLang="zh-CN" sz="2800" kern="100" dirty="0">
                <a:solidFill>
                  <a:prstClr val="black"/>
                </a:solidFill>
                <a:latin typeface="Times New Roman"/>
                <a:ea typeface="华文细黑"/>
                <a:cs typeface="Times New Roman"/>
              </a:rPr>
              <a:t>当带电粒子在复合场中做非匀速曲线运动时，应选用动能定理或能量守恒定律列方程求解</a:t>
            </a:r>
            <a:r>
              <a:rPr lang="en-US" altLang="zh-CN" sz="2800" kern="100" dirty="0">
                <a:solidFill>
                  <a:prstClr val="black"/>
                </a:solidFill>
                <a:latin typeface="Times New Roman"/>
                <a:ea typeface="华文细黑"/>
                <a:cs typeface="Courier New"/>
              </a:rPr>
              <a:t>.</a:t>
            </a:r>
            <a:endParaRPr lang="zh-CN" altLang="zh-CN" sz="2800" kern="100" dirty="0">
              <a:solidFill>
                <a:prstClr val="black"/>
              </a:solidFill>
              <a:latin typeface="宋体"/>
              <a:cs typeface="Courier New"/>
            </a:endParaRPr>
          </a:p>
        </p:txBody>
      </p:sp>
      <p:sp>
        <p:nvSpPr>
          <p:cNvPr id="21" name="Rectangle 21">
            <a:hlinkClick r:id="rId2"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3"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4"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5"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6"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7"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27" name="Rectangle 21">
            <a:hlinkClick r:id="rId8"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7</a:t>
            </a:r>
          </a:p>
        </p:txBody>
      </p:sp>
      <p:sp>
        <p:nvSpPr>
          <p:cNvPr id="28" name="Rectangle 21">
            <a:hlinkClick r:id="rId9"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0"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1"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2"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3"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4"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13</a:t>
            </a:r>
          </a:p>
        </p:txBody>
      </p:sp>
      <p:sp>
        <p:nvSpPr>
          <p:cNvPr id="34" name="Rectangle 21">
            <a:hlinkClick r:id="rId15"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4794335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linds(horizontal)">
                                      <p:cBhvr>
                                        <p:cTn id="7" dur="750"/>
                                        <p:tgtEl>
                                          <p:spTgt spid="2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Effect transition="in" filter="blinds(horizontal)">
                                      <p:cBhvr>
                                        <p:cTn id="11" dur="750"/>
                                        <p:tgtEl>
                                          <p:spTgt spid="2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animEffect transition="in" filter="blinds(horizontal)">
                                      <p:cBhvr>
                                        <p:cTn id="15" dur="75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a:hlinkClick r:id="rId2"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34566" y="687226"/>
            <a:ext cx="11409907" cy="1302408"/>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回旋加速器加速带电粒子时，是不是加速电压越大，粒子获得的动能越大，粒子回旋的时间越短？</a:t>
            </a:r>
            <a:endParaRPr lang="zh-CN" altLang="zh-CN" sz="1050" kern="100" dirty="0">
              <a:effectLst/>
              <a:latin typeface="宋体"/>
              <a:cs typeface="Courier New"/>
            </a:endParaRPr>
          </a:p>
        </p:txBody>
      </p:sp>
      <p:sp>
        <p:nvSpPr>
          <p:cNvPr id="21" name="Rectangle 21">
            <a:hlinkClick r:id="rId3"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4"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5"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6"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7"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8"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27" name="Rectangle 21">
            <a:hlinkClick r:id="rId9"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7</a:t>
            </a:r>
          </a:p>
        </p:txBody>
      </p:sp>
      <p:sp>
        <p:nvSpPr>
          <p:cNvPr id="28" name="Rectangle 21">
            <a:hlinkClick r:id="rId10"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1"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2"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3"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4"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5"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13</a:t>
            </a:r>
          </a:p>
        </p:txBody>
      </p:sp>
      <p:sp>
        <p:nvSpPr>
          <p:cNvPr id="34" name="Rectangle 21">
            <a:hlinkClick r:id="rId16"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382649575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863074793"/>
              </p:ext>
            </p:extLst>
          </p:nvPr>
        </p:nvGraphicFramePr>
        <p:xfrm>
          <a:off x="344726" y="621482"/>
          <a:ext cx="11385550" cy="3071812"/>
        </p:xfrm>
        <a:graphic>
          <a:graphicData uri="http://schemas.openxmlformats.org/presentationml/2006/ole">
            <p:oleObj spid="_x0000_s10280" name="文档" r:id="rId3" imgW="11395483" imgH="3067050" progId="Word.Document.12">
              <p:embed/>
            </p:oleObj>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xmlns="" val="1158782949"/>
              </p:ext>
            </p:extLst>
          </p:nvPr>
        </p:nvGraphicFramePr>
        <p:xfrm>
          <a:off x="330200" y="3479800"/>
          <a:ext cx="11480800" cy="3759200"/>
        </p:xfrm>
        <a:graphic>
          <a:graphicData uri="http://schemas.openxmlformats.org/presentationml/2006/ole">
            <p:oleObj spid="_x0000_s10281" name="文档" r:id="rId4" imgW="11493803" imgH="3752850" progId="Word.Document.12">
              <p:embed/>
            </p:oleObj>
          </a:graphicData>
        </a:graphic>
      </p:graphicFrame>
      <p:sp>
        <p:nvSpPr>
          <p:cNvPr id="23" name="Rectangle 21">
            <a:hlinkClick r:id="rId5"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4" name="Rectangle 21">
            <a:hlinkClick r:id="rId6"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5" name="Rectangle 21">
            <a:hlinkClick r:id="rId7"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6" name="Rectangle 21">
            <a:hlinkClick r:id="rId8"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7" name="Rectangle 21">
            <a:hlinkClick r:id="rId9"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6</a:t>
            </a:r>
          </a:p>
        </p:txBody>
      </p:sp>
      <p:sp>
        <p:nvSpPr>
          <p:cNvPr id="28" name="Rectangle 21">
            <a:hlinkClick r:id="rId10"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7</a:t>
            </a:r>
          </a:p>
        </p:txBody>
      </p:sp>
      <p:sp>
        <p:nvSpPr>
          <p:cNvPr id="29" name="Rectangle 21">
            <a:hlinkClick r:id="rId11"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30" name="Rectangle 21">
            <a:hlinkClick r:id="rId12"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3"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2" name="Rectangle 21">
            <a:hlinkClick r:id="rId14"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3" name="Rectangle 21">
            <a:hlinkClick r:id="rId15"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6"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13</a:t>
            </a:r>
          </a:p>
        </p:txBody>
      </p:sp>
      <p:sp>
        <p:nvSpPr>
          <p:cNvPr id="35" name="Rectangle 21">
            <a:hlinkClick r:id="rId17"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14</a:t>
            </a:r>
          </a:p>
        </p:txBody>
      </p:sp>
    </p:spTree>
    <p:extLst>
      <p:ext uri="{BB962C8B-B14F-4D97-AF65-F5344CB8AC3E}">
        <p14:creationId xmlns:p14="http://schemas.microsoft.com/office/powerpoint/2010/main" xmlns="" val="64172195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linds(horizontal)">
                                      <p:cBhvr>
                                        <p:cTn id="11"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117426"/>
            <a:ext cx="10793813" cy="6656951"/>
          </a:xfrm>
          <a:prstGeom prst="rect">
            <a:avLst/>
          </a:prstGeom>
        </p:spPr>
        <p:txBody>
          <a:bodyPr>
            <a:spAutoFit/>
          </a:bodyPr>
          <a:lstStyle/>
          <a:p>
            <a:pPr lvl="0" algn="just">
              <a:lnSpc>
                <a:spcPct val="140000"/>
              </a:lnSpc>
            </a:pPr>
            <a:r>
              <a:rPr lang="zh-CN" altLang="zh-CN" sz="2800" kern="100" dirty="0" smtClean="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34</a:t>
            </a:r>
            <a:r>
              <a:rPr lang="zh-CN" altLang="zh-CN" sz="2800" kern="100" dirty="0">
                <a:solidFill>
                  <a:prstClr val="black"/>
                </a:solidFill>
                <a:latin typeface="Times New Roman"/>
                <a:ea typeface="华文细黑"/>
                <a:cs typeface="Times New Roman"/>
              </a:rPr>
              <a:t>　带电粒子在匀强电场中的运动</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Ⅱ</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ct val="1400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35</a:t>
            </a:r>
            <a:r>
              <a:rPr lang="zh-CN" altLang="zh-CN" sz="2800" kern="100" dirty="0">
                <a:solidFill>
                  <a:prstClr val="black"/>
                </a:solidFill>
                <a:latin typeface="Times New Roman"/>
                <a:ea typeface="华文细黑"/>
                <a:cs typeface="Times New Roman"/>
              </a:rPr>
              <a:t>　示波管</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ct val="1400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36</a:t>
            </a:r>
            <a:r>
              <a:rPr lang="zh-CN" altLang="zh-CN" sz="2800" kern="100" dirty="0">
                <a:solidFill>
                  <a:prstClr val="black"/>
                </a:solidFill>
                <a:latin typeface="Times New Roman"/>
                <a:ea typeface="华文细黑"/>
                <a:cs typeface="Times New Roman"/>
              </a:rPr>
              <a:t>　常见电容器，电容器的电压、电荷量和电容的关系</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ct val="1400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37</a:t>
            </a:r>
            <a:r>
              <a:rPr lang="zh-CN" altLang="zh-CN" sz="2800" kern="100" dirty="0">
                <a:solidFill>
                  <a:prstClr val="black"/>
                </a:solidFill>
                <a:latin typeface="Times New Roman"/>
                <a:ea typeface="华文细黑"/>
                <a:cs typeface="Times New Roman"/>
              </a:rPr>
              <a:t>　磁场、磁感应强度、磁感线</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ct val="1400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38</a:t>
            </a:r>
            <a:r>
              <a:rPr lang="zh-CN" altLang="zh-CN" sz="2800" kern="100" dirty="0">
                <a:solidFill>
                  <a:prstClr val="black"/>
                </a:solidFill>
                <a:latin typeface="Times New Roman"/>
                <a:ea typeface="华文细黑"/>
                <a:cs typeface="Times New Roman"/>
              </a:rPr>
              <a:t>　通电直导线和通电线圈周围磁场的方向</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ct val="1400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39</a:t>
            </a:r>
            <a:r>
              <a:rPr lang="zh-CN" altLang="zh-CN" sz="2800" kern="100" dirty="0">
                <a:solidFill>
                  <a:prstClr val="black"/>
                </a:solidFill>
                <a:latin typeface="Times New Roman"/>
                <a:ea typeface="华文细黑"/>
                <a:cs typeface="Times New Roman"/>
              </a:rPr>
              <a:t>　安培力、安培力的方向</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ct val="1400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40</a:t>
            </a:r>
            <a:r>
              <a:rPr lang="zh-CN" altLang="zh-CN" sz="2800" kern="100" dirty="0">
                <a:solidFill>
                  <a:prstClr val="black"/>
                </a:solidFill>
                <a:latin typeface="Times New Roman"/>
                <a:ea typeface="华文细黑"/>
                <a:cs typeface="Times New Roman"/>
              </a:rPr>
              <a:t>　匀强磁场中的安培力</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Ⅱ</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ct val="1400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41</a:t>
            </a:r>
            <a:r>
              <a:rPr lang="zh-CN" altLang="zh-CN" sz="2800" kern="100" dirty="0">
                <a:solidFill>
                  <a:prstClr val="black"/>
                </a:solidFill>
                <a:latin typeface="Times New Roman"/>
                <a:ea typeface="华文细黑"/>
                <a:cs typeface="Times New Roman"/>
              </a:rPr>
              <a:t>　洛伦兹力、洛伦兹力的方向</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ct val="1400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42</a:t>
            </a:r>
            <a:r>
              <a:rPr lang="zh-CN" altLang="zh-CN" sz="2800" kern="100" dirty="0">
                <a:solidFill>
                  <a:prstClr val="black"/>
                </a:solidFill>
                <a:latin typeface="Times New Roman"/>
                <a:ea typeface="华文细黑"/>
                <a:cs typeface="Times New Roman"/>
              </a:rPr>
              <a:t>　洛伦兹力公式</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Ⅱ</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ct val="1400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43</a:t>
            </a:r>
            <a:r>
              <a:rPr lang="zh-CN" altLang="zh-CN" sz="2800" kern="100" dirty="0">
                <a:solidFill>
                  <a:prstClr val="black"/>
                </a:solidFill>
                <a:latin typeface="Times New Roman"/>
                <a:ea typeface="华文细黑"/>
                <a:cs typeface="Times New Roman"/>
              </a:rPr>
              <a:t>　带电粒子在匀强磁场中的运动</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Ⅱ</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gn="just">
              <a:lnSpc>
                <a:spcPct val="140000"/>
              </a:lnSpc>
            </a:pPr>
            <a:r>
              <a:rPr lang="zh-CN" altLang="zh-CN" sz="2800" kern="100" dirty="0">
                <a:solidFill>
                  <a:prstClr val="black"/>
                </a:solidFill>
                <a:latin typeface="Times New Roman"/>
                <a:ea typeface="华文细黑"/>
                <a:cs typeface="Times New Roman"/>
              </a:rPr>
              <a:t>考点</a:t>
            </a:r>
            <a:r>
              <a:rPr lang="en-US" altLang="zh-CN" sz="2800" kern="100" dirty="0">
                <a:solidFill>
                  <a:prstClr val="black"/>
                </a:solidFill>
                <a:latin typeface="Times New Roman"/>
                <a:ea typeface="华文细黑"/>
                <a:cs typeface="Courier New"/>
              </a:rPr>
              <a:t>44</a:t>
            </a:r>
            <a:r>
              <a:rPr lang="zh-CN" altLang="zh-CN" sz="2800" kern="100" dirty="0">
                <a:solidFill>
                  <a:prstClr val="black"/>
                </a:solidFill>
                <a:latin typeface="Times New Roman"/>
                <a:ea typeface="华文细黑"/>
                <a:cs typeface="Times New Roman"/>
              </a:rPr>
              <a:t>　质谱仪和回旋加速器</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Ⅰ</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xmlns="" val="253907158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Rectangle 21">
            <a:hlinkClick r:id="rId3"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1" name="Rectangle 21">
            <a:hlinkClick r:id="rId7"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2" name="Rectangle 21">
            <a:hlinkClick r:id="rId8"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Rectangle 21">
            <a:hlinkClick r:id="rId9"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矩形 14"/>
          <p:cNvSpPr/>
          <p:nvPr/>
        </p:nvSpPr>
        <p:spPr>
          <a:xfrm>
            <a:off x="0" y="621474"/>
            <a:ext cx="2172553" cy="432056"/>
          </a:xfrm>
          <a:prstGeom prst="rect">
            <a:avLst/>
          </a:prstGeom>
          <a:solidFill>
            <a:srgbClr val="36B2E6"/>
          </a:solidFill>
          <a:ln>
            <a:solidFill>
              <a:schemeClr val="bg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zh-CN" dirty="0">
                <a:solidFill>
                  <a:schemeClr val="bg1"/>
                </a:solidFill>
                <a:latin typeface="微软雅黑" pitchFamily="34" charset="-122"/>
                <a:ea typeface="微软雅黑" pitchFamily="34" charset="-122"/>
              </a:rPr>
              <a:t>要点方法回顾</a:t>
            </a:r>
            <a:endParaRPr lang="zh-CN" altLang="en-US" dirty="0">
              <a:solidFill>
                <a:schemeClr val="bg1"/>
              </a:solidFill>
              <a:latin typeface="微软雅黑" pitchFamily="34" charset="-122"/>
              <a:ea typeface="微软雅黑" pitchFamily="34" charset="-122"/>
            </a:endParaRPr>
          </a:p>
        </p:txBody>
      </p:sp>
      <p:sp>
        <p:nvSpPr>
          <p:cNvPr id="16" name="矩形 15"/>
          <p:cNvSpPr/>
          <p:nvPr/>
        </p:nvSpPr>
        <p:spPr>
          <a:xfrm>
            <a:off x="321938" y="1197546"/>
            <a:ext cx="11409907" cy="2817053"/>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请回答库仑定律的内容、公式和适用条件分别是什么？</a:t>
            </a:r>
            <a:endParaRPr lang="zh-CN" altLang="zh-CN" sz="1050" kern="100" dirty="0">
              <a:latin typeface="宋体"/>
              <a:cs typeface="Courier New"/>
            </a:endParaRPr>
          </a:p>
          <a:p>
            <a:pPr algn="just">
              <a:lnSpc>
                <a:spcPts val="5500"/>
              </a:lnSpc>
              <a:spcAft>
                <a:spcPts val="0"/>
              </a:spcAft>
            </a:pPr>
            <a:r>
              <a:rPr lang="zh-CN" altLang="zh-CN" sz="2800" b="1" kern="100" dirty="0" smtClean="0">
                <a:solidFill>
                  <a:srgbClr val="0000FF"/>
                </a:solidFill>
                <a:latin typeface="Times New Roman"/>
                <a:ea typeface="华文细黑"/>
                <a:cs typeface="Times New Roman"/>
              </a:rPr>
              <a:t>答案　</a:t>
            </a: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内容：真空中两个静止的点电荷之间的相互作用力，与它们的电荷量的乘积成正比，跟它们的距离的二次方成反比，作用力的方向在它们的连线上</a:t>
            </a:r>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p:sp>
        <p:nvSpPr>
          <p:cNvPr id="14" name="Rectangle 21">
            <a:hlinkClick r:id="rId10"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17" name="Rectangle 21">
            <a:hlinkClick r:id="rId11"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Rectangle 21">
            <a:hlinkClick r:id="rId12"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Rectangle 21">
            <a:hlinkClick r:id="rId13"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20" name="Rectangle 21">
            <a:hlinkClick r:id="rId14"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Rectangle 21">
            <a:hlinkClick r:id="rId15"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2" name="Rectangle 21">
            <a:hlinkClick r:id="rId16"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753560858"/>
              </p:ext>
            </p:extLst>
          </p:nvPr>
        </p:nvGraphicFramePr>
        <p:xfrm>
          <a:off x="439638" y="4122172"/>
          <a:ext cx="10552112" cy="1149350"/>
        </p:xfrm>
        <a:graphic>
          <a:graphicData uri="http://schemas.openxmlformats.org/presentationml/2006/ole">
            <p:oleObj spid="_x0000_s1184" name="文档" r:id="rId17" imgW="10552472" imgH="1149325" progId="Word.Document.12">
              <p:embed/>
            </p:oleObj>
          </a:graphicData>
        </a:graphic>
      </p:graphicFrame>
      <p:sp>
        <p:nvSpPr>
          <p:cNvPr id="5" name="矩形 4"/>
          <p:cNvSpPr/>
          <p:nvPr/>
        </p:nvSpPr>
        <p:spPr>
          <a:xfrm>
            <a:off x="367242" y="4974716"/>
            <a:ext cx="5721438" cy="656846"/>
          </a:xfrm>
          <a:prstGeom prst="rect">
            <a:avLst/>
          </a:prstGeom>
        </p:spPr>
        <p:txBody>
          <a:bodyPr wrap="none">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适用条件：</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点电荷；</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真空中</a:t>
            </a:r>
            <a:r>
              <a:rPr lang="en-US" altLang="zh-CN" sz="2800" kern="100" dirty="0">
                <a:latin typeface="Times New Roman"/>
                <a:ea typeface="华文细黑"/>
                <a:cs typeface="Courier New"/>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xmlns="" val="305949591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animEffect transition="in" filter="blinds(horizontal)">
                                      <p:cBhvr>
                                        <p:cTn id="7" dur="500"/>
                                        <p:tgtEl>
                                          <p:spTgt spid="1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6">
                                            <p:txEl>
                                              <p:pRg st="1" end="1"/>
                                            </p:txEl>
                                          </p:spTgt>
                                        </p:tgtEl>
                                      </p:cBhvr>
                                    </p:animEffect>
                                    <p:set>
                                      <p:cBhvr>
                                        <p:cTn id="22" dur="1" fill="hold">
                                          <p:stCondLst>
                                            <p:cond delay="499"/>
                                          </p:stCondLst>
                                        </p:cTn>
                                        <p:tgtEl>
                                          <p:spTgt spid="16">
                                            <p:txEl>
                                              <p:pRg st="1" end="1"/>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
                                        </p:tgtEl>
                                      </p:cBhvr>
                                    </p:animEffect>
                                    <p:set>
                                      <p:cBhvr>
                                        <p:cTn id="25" dur="1" fill="hold">
                                          <p:stCondLst>
                                            <p:cond delay="499"/>
                                          </p:stCondLst>
                                        </p:cTn>
                                        <p:tgtEl>
                                          <p:spTgt spid="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3" name="圆角矩形 22">
            <a:hlinkClick r:id="rId3"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253460072"/>
              </p:ext>
            </p:extLst>
          </p:nvPr>
        </p:nvGraphicFramePr>
        <p:xfrm>
          <a:off x="478582" y="837506"/>
          <a:ext cx="11153775" cy="2990850"/>
        </p:xfrm>
        <a:graphic>
          <a:graphicData uri="http://schemas.openxmlformats.org/presentationml/2006/ole">
            <p:oleObj spid="_x0000_s2199" name="文档" r:id="rId4" imgW="11154474" imgH="2991202" progId="Word.Document.12">
              <p:embed/>
            </p:oleObj>
          </a:graphicData>
        </a:graphic>
      </p:graphicFrame>
      <p:sp>
        <p:nvSpPr>
          <p:cNvPr id="13" name="Rectangle 21">
            <a:hlinkClick r:id="rId5"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4" name="Rectangle 21">
            <a:hlinkClick r:id="rId6"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5" name="Rectangle 21">
            <a:hlinkClick r:id="rId7"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6" name="Rectangle 21">
            <a:hlinkClick r:id="rId8"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Rectangle 21">
            <a:hlinkClick r:id="rId9"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Rectangle 21">
            <a:hlinkClick r:id="rId10"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Rectangle 21">
            <a:hlinkClick r:id="rId11"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Rectangle 21">
            <a:hlinkClick r:id="rId12"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31" name="Rectangle 21">
            <a:hlinkClick r:id="rId13"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2" name="Rectangle 21">
            <a:hlinkClick r:id="rId14"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5"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4" name="Rectangle 21">
            <a:hlinkClick r:id="rId16"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5" name="Rectangle 21">
            <a:hlinkClick r:id="rId17"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6" name="Rectangle 21">
            <a:hlinkClick r:id="rId18"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12307394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 name="矩形 21"/>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3" name="圆角矩形 22">
            <a:hlinkClick r:id="rId3" action="ppaction://hlinksldjump"/>
          </p:cNvPr>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8" name="矩形 17"/>
          <p:cNvSpPr/>
          <p:nvPr/>
        </p:nvSpPr>
        <p:spPr>
          <a:xfrm>
            <a:off x="373931" y="837506"/>
            <a:ext cx="11409907" cy="5029582"/>
          </a:xfrm>
          <a:prstGeom prst="rect">
            <a:avLst/>
          </a:prstGeom>
        </p:spPr>
        <p:txBody>
          <a:bodyPr>
            <a:spAutoFit/>
          </a:bodyPr>
          <a:lstStyle/>
          <a:p>
            <a:pPr algn="just">
              <a:lnSpc>
                <a:spcPts val="55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latin typeface="Times New Roman"/>
                <a:ea typeface="华文细黑"/>
                <a:cs typeface="Courier New"/>
              </a:rPr>
              <a:t>(1)</a:t>
            </a:r>
            <a:r>
              <a:rPr lang="zh-CN" altLang="zh-CN" sz="2800" kern="100" dirty="0" smtClean="0">
                <a:latin typeface="Times New Roman"/>
                <a:ea typeface="华文细黑"/>
                <a:cs typeface="Times New Roman"/>
              </a:rPr>
              <a:t>区别</a:t>
            </a:r>
            <a:endParaRPr lang="en-US" altLang="zh-CN" sz="1050" kern="100" dirty="0" smtClean="0">
              <a:latin typeface="宋体"/>
              <a:cs typeface="Courier New"/>
            </a:endParaRPr>
          </a:p>
          <a:p>
            <a:pPr algn="just">
              <a:lnSpc>
                <a:spcPts val="55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电场强度的定义式</a:t>
            </a:r>
            <a:r>
              <a:rPr lang="en-US" altLang="zh-CN" sz="2800" i="1" kern="100" dirty="0">
                <a:latin typeface="Times New Roman"/>
                <a:ea typeface="华文细黑"/>
                <a:cs typeface="Courier New"/>
              </a:rPr>
              <a:t>E</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适用于任何电场，</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由场源电荷和点的位置决定，与</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无关</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真空中点电荷所形成的电场</a:t>
            </a:r>
            <a:r>
              <a:rPr lang="en-US" altLang="zh-CN" sz="2800" i="1" kern="100" dirty="0">
                <a:latin typeface="Times New Roman"/>
                <a:ea typeface="华文细黑"/>
                <a:cs typeface="Courier New"/>
              </a:rPr>
              <a:t>E</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其中</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为场源电荷，</a:t>
            </a:r>
            <a:r>
              <a:rPr lang="en-US" altLang="zh-CN" sz="2800" i="1" kern="100" dirty="0">
                <a:latin typeface="Times New Roman"/>
                <a:ea typeface="华文细黑"/>
                <a:cs typeface="Courier New"/>
              </a:rPr>
              <a:t>r</a:t>
            </a:r>
            <a:r>
              <a:rPr lang="zh-CN" altLang="zh-CN" sz="2800" kern="100" dirty="0">
                <a:latin typeface="Times New Roman"/>
                <a:ea typeface="华文细黑"/>
                <a:cs typeface="Times New Roman"/>
              </a:rPr>
              <a:t>为某点到场源电荷的距离</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匀强电场中场强和电势差的关系式</a:t>
            </a:r>
            <a:r>
              <a:rPr lang="en-US" altLang="zh-CN" sz="2800" i="1" kern="100" dirty="0">
                <a:latin typeface="Times New Roman"/>
                <a:ea typeface="华文细黑"/>
                <a:cs typeface="Courier New"/>
              </a:rPr>
              <a:t>E</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其中</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为两点沿电场方向的距离</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689389642"/>
              </p:ext>
            </p:extLst>
          </p:nvPr>
        </p:nvGraphicFramePr>
        <p:xfrm>
          <a:off x="4295006" y="1540490"/>
          <a:ext cx="428625" cy="1055688"/>
        </p:xfrm>
        <a:graphic>
          <a:graphicData uri="http://schemas.openxmlformats.org/presentationml/2006/ole">
            <p:oleObj spid="_x0000_s3488" name="文档" r:id="rId4" imgW="428072" imgH="1056278"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885403631"/>
              </p:ext>
            </p:extLst>
          </p:nvPr>
        </p:nvGraphicFramePr>
        <p:xfrm>
          <a:off x="5725006" y="2925738"/>
          <a:ext cx="671512" cy="1046162"/>
        </p:xfrm>
        <a:graphic>
          <a:graphicData uri="http://schemas.openxmlformats.org/presentationml/2006/ole">
            <p:oleObj spid="_x0000_s3489" name="文档" r:id="rId5" imgW="671810" imgH="1046198" progId="Word.Document.12">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2092778791"/>
              </p:ext>
            </p:extLst>
          </p:nvPr>
        </p:nvGraphicFramePr>
        <p:xfrm>
          <a:off x="6835606" y="4314210"/>
          <a:ext cx="428625" cy="1055688"/>
        </p:xfrm>
        <a:graphic>
          <a:graphicData uri="http://schemas.openxmlformats.org/presentationml/2006/ole">
            <p:oleObj spid="_x0000_s3490" name="文档" r:id="rId6" imgW="428072" imgH="1055558" progId="Word.Document.12">
              <p:embed/>
            </p:oleObj>
          </a:graphicData>
        </a:graphic>
      </p:graphicFrame>
      <p:sp>
        <p:nvSpPr>
          <p:cNvPr id="15" name="Rectangle 21">
            <a:hlinkClick r:id="rId7"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6" name="Rectangle 21">
            <a:hlinkClick r:id="rId8"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7" name="Rectangle 21">
            <a:hlinkClick r:id="rId9"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9" name="Rectangle 21">
            <a:hlinkClick r:id="rId10"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Rectangle 21">
            <a:hlinkClick r:id="rId11"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Rectangle 21">
            <a:hlinkClick r:id="rId12"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3"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2" name="Rectangle 21">
            <a:hlinkClick r:id="rId14"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33" name="Rectangle 21">
            <a:hlinkClick r:id="rId15"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6"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5" name="Rectangle 21">
            <a:hlinkClick r:id="rId17"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6" name="Rectangle 21">
            <a:hlinkClick r:id="rId18"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7" name="Rectangle 21">
            <a:hlinkClick r:id="rId19"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8" name="Rectangle 21">
            <a:hlinkClick r:id="rId20"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61763170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linds(horizontal)">
                                      <p:cBhvr>
                                        <p:cTn id="7" dur="750"/>
                                        <p:tgtEl>
                                          <p:spTgt spid="1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8">
                                            <p:txEl>
                                              <p:pRg st="1" end="1"/>
                                            </p:txEl>
                                          </p:spTgt>
                                        </p:tgtEl>
                                        <p:attrNameLst>
                                          <p:attrName>style.visibility</p:attrName>
                                        </p:attrNameLst>
                                      </p:cBhvr>
                                      <p:to>
                                        <p:strVal val="visible"/>
                                      </p:to>
                                    </p:set>
                                    <p:animEffect transition="in" filter="blinds(horizontal)">
                                      <p:cBhvr>
                                        <p:cTn id="10" dur="750"/>
                                        <p:tgtEl>
                                          <p:spTgt spid="18">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750"/>
                                        <p:tgtEl>
                                          <p:spTgt spid="2"/>
                                        </p:tgtEl>
                                      </p:cBhvr>
                                    </p:animEffect>
                                  </p:childTnLst>
                                </p:cTn>
                              </p:par>
                            </p:childTnLst>
                          </p:cTn>
                        </p:par>
                        <p:par>
                          <p:cTn id="14" fill="hold">
                            <p:stCondLst>
                              <p:cond delay="750"/>
                            </p:stCondLst>
                            <p:childTnLst>
                              <p:par>
                                <p:cTn id="15" presetID="3" presetClass="entr" presetSubtype="10" fill="hold" nodeType="afterEffect">
                                  <p:stCondLst>
                                    <p:cond delay="0"/>
                                  </p:stCondLst>
                                  <p:childTnLst>
                                    <p:set>
                                      <p:cBhvr>
                                        <p:cTn id="16" dur="1" fill="hold">
                                          <p:stCondLst>
                                            <p:cond delay="0"/>
                                          </p:stCondLst>
                                        </p:cTn>
                                        <p:tgtEl>
                                          <p:spTgt spid="18">
                                            <p:txEl>
                                              <p:pRg st="2" end="2"/>
                                            </p:txEl>
                                          </p:spTgt>
                                        </p:tgtEl>
                                        <p:attrNameLst>
                                          <p:attrName>style.visibility</p:attrName>
                                        </p:attrNameLst>
                                      </p:cBhvr>
                                      <p:to>
                                        <p:strVal val="visible"/>
                                      </p:to>
                                    </p:set>
                                    <p:animEffect transition="in" filter="blinds(horizontal)">
                                      <p:cBhvr>
                                        <p:cTn id="17" dur="750"/>
                                        <p:tgtEl>
                                          <p:spTgt spid="18">
                                            <p:txEl>
                                              <p:pRg st="2" end="2"/>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750"/>
                                        <p:tgtEl>
                                          <p:spTgt spid="13"/>
                                        </p:tgtEl>
                                      </p:cBhvr>
                                    </p:animEffect>
                                  </p:childTnLst>
                                </p:cTn>
                              </p:par>
                            </p:childTnLst>
                          </p:cTn>
                        </p:par>
                        <p:par>
                          <p:cTn id="21" fill="hold">
                            <p:stCondLst>
                              <p:cond delay="1500"/>
                            </p:stCondLst>
                            <p:childTnLst>
                              <p:par>
                                <p:cTn id="22" presetID="3" presetClass="entr" presetSubtype="10" fill="hold" nodeType="afterEffect">
                                  <p:stCondLst>
                                    <p:cond delay="0"/>
                                  </p:stCondLst>
                                  <p:childTnLst>
                                    <p:set>
                                      <p:cBhvr>
                                        <p:cTn id="23" dur="1" fill="hold">
                                          <p:stCondLst>
                                            <p:cond delay="0"/>
                                          </p:stCondLst>
                                        </p:cTn>
                                        <p:tgtEl>
                                          <p:spTgt spid="18">
                                            <p:txEl>
                                              <p:pRg st="3" end="3"/>
                                            </p:txEl>
                                          </p:spTgt>
                                        </p:tgtEl>
                                        <p:attrNameLst>
                                          <p:attrName>style.visibility</p:attrName>
                                        </p:attrNameLst>
                                      </p:cBhvr>
                                      <p:to>
                                        <p:strVal val="visible"/>
                                      </p:to>
                                    </p:set>
                                    <p:animEffect transition="in" filter="blinds(horizontal)">
                                      <p:cBhvr>
                                        <p:cTn id="24" dur="750"/>
                                        <p:tgtEl>
                                          <p:spTgt spid="18">
                                            <p:txEl>
                                              <p:pRg st="3" end="3"/>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 name="矩形 17"/>
          <p:cNvSpPr/>
          <p:nvPr/>
        </p:nvSpPr>
        <p:spPr>
          <a:xfrm>
            <a:off x="373931" y="837506"/>
            <a:ext cx="11409907" cy="4227696"/>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用叠加原理求该点的场强</a:t>
            </a:r>
            <a:endParaRPr lang="zh-CN" altLang="zh-CN" sz="1050" kern="100" dirty="0">
              <a:latin typeface="宋体"/>
              <a:cs typeface="Courier New"/>
            </a:endParaRPr>
          </a:p>
          <a:p>
            <a:pPr algn="just">
              <a:lnSpc>
                <a:spcPts val="5500"/>
              </a:lnSpc>
              <a:spcAft>
                <a:spcPts val="0"/>
              </a:spcAft>
            </a:pPr>
            <a:r>
              <a:rPr lang="zh-CN" altLang="zh-CN" sz="2800" kern="100" dirty="0">
                <a:latin typeface="Times New Roman"/>
                <a:ea typeface="华文细黑"/>
                <a:cs typeface="Times New Roman"/>
              </a:rPr>
              <a:t>若空间的电场是由几个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场源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共同激发的，则空间中某点的电场强度等于每个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场源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单独存在时所激发的电场在该点的场强的矢量和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叠加原理</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电场方向是正电荷的受力方向、负电荷受力的反方向、电场线的切线方向、电势降低最快的方向</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5" name="Rectangle 21">
            <a:hlinkClick r:id="rId2"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6" name="Rectangle 21">
            <a:hlinkClick r:id="rId3"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7" name="Rectangle 21">
            <a:hlinkClick r:id="rId4"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9" name="Rectangle 21">
            <a:hlinkClick r:id="rId5"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Rectangle 21">
            <a:hlinkClick r:id="rId6"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Rectangle 21">
            <a:hlinkClick r:id="rId7"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8"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2" name="Rectangle 21">
            <a:hlinkClick r:id="rId9"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33" name="Rectangle 21">
            <a:hlinkClick r:id="rId10"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1"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5" name="Rectangle 21">
            <a:hlinkClick r:id="rId12"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6" name="Rectangle 21">
            <a:hlinkClick r:id="rId13"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7" name="Rectangle 21">
            <a:hlinkClick r:id="rId14"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8" name="Rectangle 21">
            <a:hlinkClick r:id="rId15"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256742920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blinds(horizontal)">
                                      <p:cBhvr>
                                        <p:cTn id="7" dur="750"/>
                                        <p:tgtEl>
                                          <p:spTgt spid="1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8">
                                            <p:txEl>
                                              <p:pRg st="1" end="1"/>
                                            </p:txEl>
                                          </p:spTgt>
                                        </p:tgtEl>
                                        <p:attrNameLst>
                                          <p:attrName>style.visibility</p:attrName>
                                        </p:attrNameLst>
                                      </p:cBhvr>
                                      <p:to>
                                        <p:strVal val="visible"/>
                                      </p:to>
                                    </p:set>
                                    <p:animEffect transition="in" filter="blinds(horizontal)">
                                      <p:cBhvr>
                                        <p:cTn id="10" dur="750"/>
                                        <p:tgtEl>
                                          <p:spTgt spid="18">
                                            <p:txEl>
                                              <p:pRg st="1" end="1"/>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8">
                                            <p:txEl>
                                              <p:pRg st="2" end="2"/>
                                            </p:txEl>
                                          </p:spTgt>
                                        </p:tgtEl>
                                        <p:attrNameLst>
                                          <p:attrName>style.visibility</p:attrName>
                                        </p:attrNameLst>
                                      </p:cBhvr>
                                      <p:to>
                                        <p:strVal val="visible"/>
                                      </p:to>
                                    </p:set>
                                    <p:animEffect transition="in" filter="blinds(horizontal)">
                                      <p:cBhvr>
                                        <p:cTn id="14" dur="75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88890" y="693490"/>
            <a:ext cx="11409907" cy="5181162"/>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比较电势高低的方法有哪些？</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顺着电场线方向，电势逐渐降低</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越靠近正场源电荷处电势越高；越靠近负场源电荷处电势越低</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根据电场力做功与电势能的变化比较</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移动正电荷，电场力做正功，电势能减少，电势降低；电场力做负功，电势能增加，电势升高</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移动负电荷，电场力做正功，电势能减少，电势升高；电场力做负功，电势能增加，电势降低</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3"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4"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5"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Rectangle 21">
            <a:hlinkClick r:id="rId6"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6" name="Rectangle 21">
            <a:hlinkClick r:id="rId7"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7" name="Rectangle 21">
            <a:hlinkClick r:id="rId8"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8" name="Rectangle 21">
            <a:hlinkClick r:id="rId9"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0"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1"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2"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3"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4"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5"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217293170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blinds(horizontal)">
                                      <p:cBhvr>
                                        <p:cTn id="12" dur="500"/>
                                        <p:tgtEl>
                                          <p:spTgt spid="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3" end="3"/>
                                            </p:txEl>
                                          </p:spTgt>
                                        </p:tgtEl>
                                        <p:attrNameLst>
                                          <p:attrName>style.visibility</p:attrName>
                                        </p:attrNameLst>
                                      </p:cBhvr>
                                      <p:to>
                                        <p:strVal val="visible"/>
                                      </p:to>
                                    </p:set>
                                    <p:animEffect transition="in" filter="blinds(horizontal)">
                                      <p:cBhvr>
                                        <p:cTn id="17" dur="500"/>
                                        <p:tgtEl>
                                          <p:spTgt spid="2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xEl>
                                              <p:pRg st="4" end="4"/>
                                            </p:txEl>
                                          </p:spTgt>
                                        </p:tgtEl>
                                        <p:attrNameLst>
                                          <p:attrName>style.visibility</p:attrName>
                                        </p:attrNameLst>
                                      </p:cBhvr>
                                      <p:to>
                                        <p:strVal val="visible"/>
                                      </p:to>
                                    </p:set>
                                    <p:animEffect transition="in" filter="blinds(horizontal)">
                                      <p:cBhvr>
                                        <p:cTn id="22" dur="500"/>
                                        <p:tgtEl>
                                          <p:spTgt spid="2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animEffect transition="in" filter="blinds(horizontal)">
                                      <p:cBhvr>
                                        <p:cTn id="27" dur="500"/>
                                        <p:tgtEl>
                                          <p:spTgt spid="2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0">
                                            <p:txEl>
                                              <p:pRg st="1" end="1"/>
                                            </p:txEl>
                                          </p:spTgt>
                                        </p:tgtEl>
                                      </p:cBhvr>
                                    </p:animEffect>
                                    <p:set>
                                      <p:cBhvr>
                                        <p:cTn id="32" dur="1" fill="hold">
                                          <p:stCondLst>
                                            <p:cond delay="499"/>
                                          </p:stCondLst>
                                        </p:cTn>
                                        <p:tgtEl>
                                          <p:spTgt spid="20">
                                            <p:txEl>
                                              <p:pRg st="1" end="1"/>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20">
                                            <p:txEl>
                                              <p:pRg st="2" end="2"/>
                                            </p:txEl>
                                          </p:spTgt>
                                        </p:tgtEl>
                                      </p:cBhvr>
                                    </p:animEffect>
                                    <p:set>
                                      <p:cBhvr>
                                        <p:cTn id="35" dur="1" fill="hold">
                                          <p:stCondLst>
                                            <p:cond delay="499"/>
                                          </p:stCondLst>
                                        </p:cTn>
                                        <p:tgtEl>
                                          <p:spTgt spid="20">
                                            <p:txEl>
                                              <p:pRg st="2" end="2"/>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20">
                                            <p:txEl>
                                              <p:pRg st="3" end="3"/>
                                            </p:txEl>
                                          </p:spTgt>
                                        </p:tgtEl>
                                      </p:cBhvr>
                                    </p:animEffect>
                                    <p:set>
                                      <p:cBhvr>
                                        <p:cTn id="38" dur="1" fill="hold">
                                          <p:stCondLst>
                                            <p:cond delay="499"/>
                                          </p:stCondLst>
                                        </p:cTn>
                                        <p:tgtEl>
                                          <p:spTgt spid="20">
                                            <p:txEl>
                                              <p:pRg st="3" end="3"/>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0">
                                            <p:txEl>
                                              <p:pRg st="4" end="4"/>
                                            </p:txEl>
                                          </p:spTgt>
                                        </p:tgtEl>
                                      </p:cBhvr>
                                    </p:animEffect>
                                    <p:set>
                                      <p:cBhvr>
                                        <p:cTn id="41" dur="1" fill="hold">
                                          <p:stCondLst>
                                            <p:cond delay="499"/>
                                          </p:stCondLst>
                                        </p:cTn>
                                        <p:tgtEl>
                                          <p:spTgt spid="20">
                                            <p:txEl>
                                              <p:pRg st="4" end="4"/>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0">
                                            <p:txEl>
                                              <p:pRg st="5" end="5"/>
                                            </p:txEl>
                                          </p:spTgt>
                                        </p:tgtEl>
                                      </p:cBhvr>
                                    </p:animEffect>
                                    <p:set>
                                      <p:cBhvr>
                                        <p:cTn id="44" dur="1" fill="hold">
                                          <p:stCondLst>
                                            <p:cond delay="499"/>
                                          </p:stCondLst>
                                        </p:cTn>
                                        <p:tgtEl>
                                          <p:spTgt spid="20">
                                            <p:txEl>
                                              <p:pRg st="5" end="5"/>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398413" y="6665188"/>
            <a:ext cx="792000" cy="19440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0" name="矩形 19"/>
          <p:cNvSpPr/>
          <p:nvPr/>
        </p:nvSpPr>
        <p:spPr>
          <a:xfrm>
            <a:off x="321938" y="861817"/>
            <a:ext cx="11409907" cy="2111732"/>
          </a:xfrm>
          <a:prstGeom prst="rect">
            <a:avLst/>
          </a:prstGeom>
        </p:spPr>
        <p:txBody>
          <a:bodyPr>
            <a:spAutoFit/>
          </a:bodyPr>
          <a:lstStyle/>
          <a:p>
            <a:pPr algn="just">
              <a:lnSpc>
                <a:spcPts val="55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比较电势能大小最常用的方法是什么？</a:t>
            </a:r>
            <a:endParaRPr lang="zh-CN" altLang="zh-CN" sz="1050" kern="100" dirty="0">
              <a:latin typeface="宋体"/>
              <a:cs typeface="Courier New"/>
            </a:endParaRPr>
          </a:p>
          <a:p>
            <a:pPr algn="just">
              <a:lnSpc>
                <a:spcPts val="55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latin typeface="Times New Roman"/>
                <a:ea typeface="华文细黑"/>
                <a:cs typeface="Times New Roman"/>
              </a:rPr>
              <a:t>不管是正电荷还是负电荷，只要电场力对电荷做正功，该电荷的电势能就减少；只要电场力对电荷做负功，该电荷的电势能就增加</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1" name="Rectangle 21">
            <a:hlinkClick r:id="rId2" action="ppaction://hlinksldjump"/>
          </p:cNvPr>
          <p:cNvSpPr>
            <a:spLocks noChangeArrowheads="1"/>
          </p:cNvSpPr>
          <p:nvPr/>
        </p:nvSpPr>
        <p:spPr bwMode="auto">
          <a:xfrm>
            <a:off x="53751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3" action="ppaction://hlinksldjump"/>
          </p:cNvPr>
          <p:cNvSpPr>
            <a:spLocks noChangeArrowheads="1"/>
          </p:cNvSpPr>
          <p:nvPr/>
        </p:nvSpPr>
        <p:spPr bwMode="auto">
          <a:xfrm>
            <a:off x="58026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4" action="ppaction://hlinksldjump"/>
          </p:cNvPr>
          <p:cNvSpPr>
            <a:spLocks noChangeArrowheads="1"/>
          </p:cNvSpPr>
          <p:nvPr/>
        </p:nvSpPr>
        <p:spPr bwMode="auto">
          <a:xfrm>
            <a:off x="62300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5" action="ppaction://hlinksldjump"/>
          </p:cNvPr>
          <p:cNvSpPr>
            <a:spLocks noChangeArrowheads="1"/>
          </p:cNvSpPr>
          <p:nvPr/>
        </p:nvSpPr>
        <p:spPr bwMode="auto">
          <a:xfrm>
            <a:off x="665754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0000FF"/>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5" name="Rectangle 21">
            <a:hlinkClick r:id="rId6" action="ppaction://hlinksldjump"/>
          </p:cNvPr>
          <p:cNvSpPr>
            <a:spLocks noChangeArrowheads="1"/>
          </p:cNvSpPr>
          <p:nvPr/>
        </p:nvSpPr>
        <p:spPr bwMode="auto">
          <a:xfrm>
            <a:off x="708500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6" name="Rectangle 21">
            <a:hlinkClick r:id="rId7" action="ppaction://hlinksldjump"/>
          </p:cNvPr>
          <p:cNvSpPr>
            <a:spLocks noChangeArrowheads="1"/>
          </p:cNvSpPr>
          <p:nvPr/>
        </p:nvSpPr>
        <p:spPr bwMode="auto">
          <a:xfrm>
            <a:off x="751246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7" name="Rectangle 21">
            <a:hlinkClick r:id="rId8" action="ppaction://hlinksldjump"/>
          </p:cNvPr>
          <p:cNvSpPr>
            <a:spLocks noChangeArrowheads="1"/>
          </p:cNvSpPr>
          <p:nvPr/>
        </p:nvSpPr>
        <p:spPr bwMode="auto">
          <a:xfrm>
            <a:off x="793992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7</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8" name="Rectangle 21">
            <a:hlinkClick r:id="rId9" action="ppaction://hlinksldjump"/>
          </p:cNvPr>
          <p:cNvSpPr>
            <a:spLocks noChangeArrowheads="1"/>
          </p:cNvSpPr>
          <p:nvPr/>
        </p:nvSpPr>
        <p:spPr bwMode="auto">
          <a:xfrm>
            <a:off x="8367386"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8</a:t>
            </a:r>
          </a:p>
        </p:txBody>
      </p:sp>
      <p:sp>
        <p:nvSpPr>
          <p:cNvPr id="29" name="Rectangle 21">
            <a:hlinkClick r:id="rId10" action="ppaction://hlinksldjump"/>
          </p:cNvPr>
          <p:cNvSpPr>
            <a:spLocks noChangeArrowheads="1"/>
          </p:cNvSpPr>
          <p:nvPr/>
        </p:nvSpPr>
        <p:spPr bwMode="auto">
          <a:xfrm>
            <a:off x="8794844"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9</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0" name="Rectangle 21">
            <a:hlinkClick r:id="rId11" action="ppaction://hlinksldjump"/>
          </p:cNvPr>
          <p:cNvSpPr>
            <a:spLocks noChangeArrowheads="1"/>
          </p:cNvSpPr>
          <p:nvPr/>
        </p:nvSpPr>
        <p:spPr bwMode="auto">
          <a:xfrm>
            <a:off x="924710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10</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Rectangle 21">
            <a:hlinkClick r:id="rId12" action="ppaction://hlinksldjump"/>
          </p:cNvPr>
          <p:cNvSpPr>
            <a:spLocks noChangeArrowheads="1"/>
          </p:cNvSpPr>
          <p:nvPr/>
        </p:nvSpPr>
        <p:spPr bwMode="auto">
          <a:xfrm>
            <a:off x="975528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11</a:t>
            </a:r>
          </a:p>
        </p:txBody>
      </p:sp>
      <p:sp>
        <p:nvSpPr>
          <p:cNvPr id="32" name="Rectangle 21">
            <a:hlinkClick r:id="rId13" action="ppaction://hlinksldjump"/>
          </p:cNvPr>
          <p:cNvSpPr>
            <a:spLocks noChangeArrowheads="1"/>
          </p:cNvSpPr>
          <p:nvPr/>
        </p:nvSpPr>
        <p:spPr bwMode="auto">
          <a:xfrm>
            <a:off x="1026346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12</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Rectangle 21">
            <a:hlinkClick r:id="rId14" action="ppaction://hlinksldjump"/>
          </p:cNvPr>
          <p:cNvSpPr>
            <a:spLocks noChangeArrowheads="1"/>
          </p:cNvSpPr>
          <p:nvPr/>
        </p:nvSpPr>
        <p:spPr bwMode="auto">
          <a:xfrm>
            <a:off x="10771640"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13</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Rectangle 21">
            <a:hlinkClick r:id="rId15" action="ppaction://hlinksldjump"/>
          </p:cNvPr>
          <p:cNvSpPr>
            <a:spLocks noChangeArrowheads="1"/>
          </p:cNvSpPr>
          <p:nvPr/>
        </p:nvSpPr>
        <p:spPr bwMode="auto">
          <a:xfrm>
            <a:off x="11279822" y="57611"/>
            <a:ext cx="360000" cy="575867"/>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14</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274068801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linds(horizont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0">
                                            <p:txEl>
                                              <p:pRg st="1" end="1"/>
                                            </p:txEl>
                                          </p:spTgt>
                                        </p:tgtEl>
                                      </p:cBhvr>
                                    </p:animEffect>
                                    <p:set>
                                      <p:cBhvr>
                                        <p:cTn id="1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3133</TotalTime>
  <Words>967</Words>
  <Application>Microsoft Office PowerPoint</Application>
  <PresentationFormat>自定义</PresentationFormat>
  <Paragraphs>413</Paragraphs>
  <Slides>25</Slides>
  <Notes>0</Notes>
  <HiddenSlides>8</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2638</cp:revision>
  <dcterms:created xsi:type="dcterms:W3CDTF">2014-10-15T07:25:01Z</dcterms:created>
  <dcterms:modified xsi:type="dcterms:W3CDTF">2017-01-17T00:01:29Z</dcterms:modified>
</cp:coreProperties>
</file>