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553" r:id="rId3"/>
    <p:sldId id="650" r:id="rId4"/>
    <p:sldId id="648" r:id="rId5"/>
    <p:sldId id="641" r:id="rId6"/>
    <p:sldId id="645" r:id="rId7"/>
    <p:sldId id="668" r:id="rId8"/>
    <p:sldId id="666" r:id="rId9"/>
    <p:sldId id="677" r:id="rId10"/>
    <p:sldId id="671" r:id="rId11"/>
    <p:sldId id="555" r:id="rId12"/>
    <p:sldId id="642" r:id="rId13"/>
    <p:sldId id="651" r:id="rId14"/>
    <p:sldId id="678" r:id="rId15"/>
    <p:sldId id="679" r:id="rId16"/>
    <p:sldId id="652" r:id="rId17"/>
    <p:sldId id="680" r:id="rId18"/>
    <p:sldId id="681" r:id="rId19"/>
    <p:sldId id="653" r:id="rId20"/>
    <p:sldId id="685" r:id="rId21"/>
    <p:sldId id="655" r:id="rId22"/>
    <p:sldId id="656" r:id="rId23"/>
    <p:sldId id="657" r:id="rId24"/>
    <p:sldId id="691" r:id="rId25"/>
    <p:sldId id="686" r:id="rId26"/>
    <p:sldId id="689" r:id="rId27"/>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CC"/>
    <a:srgbClr val="0000FF"/>
    <a:srgbClr val="9FCC3E"/>
    <a:srgbClr val="8CB208"/>
    <a:srgbClr val="3333FF"/>
    <a:srgbClr val="0066FF"/>
    <a:srgbClr val="E46C0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8464" autoAdjust="0"/>
    <p:restoredTop sz="99765" autoAdjust="0"/>
  </p:normalViewPr>
  <p:slideViewPr>
    <p:cSldViewPr>
      <p:cViewPr>
        <p:scale>
          <a:sx n="75" d="100"/>
          <a:sy n="75" d="100"/>
        </p:scale>
        <p:origin x="-570" y="-108"/>
      </p:cViewPr>
      <p:guideLst>
        <p:guide orient="horz" pos="2161"/>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image" Target="../media/image21.emf"/><Relationship Id="rId4" Type="http://schemas.openxmlformats.org/officeDocument/2006/relationships/image" Target="../media/image2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slide" Target="slide12.xml"/><Relationship Id="rId13" Type="http://schemas.openxmlformats.org/officeDocument/2006/relationships/slide" Target="slide22.xml"/><Relationship Id="rId3" Type="http://schemas.openxmlformats.org/officeDocument/2006/relationships/slide" Target="slide5.xml"/><Relationship Id="rId7" Type="http://schemas.openxmlformats.org/officeDocument/2006/relationships/slide" Target="slide11.xml"/><Relationship Id="rId12" Type="http://schemas.openxmlformats.org/officeDocument/2006/relationships/slide" Target="slide21.xml"/><Relationship Id="rId17" Type="http://schemas.openxmlformats.org/officeDocument/2006/relationships/slide" Target="slide20.xml"/><Relationship Id="rId2" Type="http://schemas.openxmlformats.org/officeDocument/2006/relationships/slide" Target="slide4.xml"/><Relationship Id="rId16" Type="http://schemas.openxmlformats.org/officeDocument/2006/relationships/slide" Target="slide26.xml"/><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slide" Target="slide19.xml"/><Relationship Id="rId5" Type="http://schemas.openxmlformats.org/officeDocument/2006/relationships/slide" Target="slide7.xml"/><Relationship Id="rId15" Type="http://schemas.openxmlformats.org/officeDocument/2006/relationships/slide" Target="slide24.xml"/><Relationship Id="rId10" Type="http://schemas.openxmlformats.org/officeDocument/2006/relationships/slide" Target="slide16.xml"/><Relationship Id="rId4" Type="http://schemas.openxmlformats.org/officeDocument/2006/relationships/slide" Target="slide6.xml"/><Relationship Id="rId9" Type="http://schemas.openxmlformats.org/officeDocument/2006/relationships/slide" Target="slide13.xml"/><Relationship Id="rId14" Type="http://schemas.openxmlformats.org/officeDocument/2006/relationships/slide" Target="slide23.xml"/></Relationships>
</file>

<file path=ppt/slides/_rels/slide11.xml.rels><?xml version="1.0" encoding="UTF-8" standalone="yes"?>
<Relationships xmlns="http://schemas.openxmlformats.org/package/2006/relationships"><Relationship Id="rId8" Type="http://schemas.openxmlformats.org/officeDocument/2006/relationships/slide" Target="slide12.xml"/><Relationship Id="rId13" Type="http://schemas.openxmlformats.org/officeDocument/2006/relationships/slide" Target="slide22.xml"/><Relationship Id="rId3" Type="http://schemas.openxmlformats.org/officeDocument/2006/relationships/slide" Target="slide5.xml"/><Relationship Id="rId7" Type="http://schemas.openxmlformats.org/officeDocument/2006/relationships/slide" Target="slide11.xml"/><Relationship Id="rId12" Type="http://schemas.openxmlformats.org/officeDocument/2006/relationships/slide" Target="slide21.xml"/><Relationship Id="rId17" Type="http://schemas.openxmlformats.org/officeDocument/2006/relationships/slide" Target="slide20.xml"/><Relationship Id="rId2" Type="http://schemas.openxmlformats.org/officeDocument/2006/relationships/slide" Target="slide4.xml"/><Relationship Id="rId16" Type="http://schemas.openxmlformats.org/officeDocument/2006/relationships/slide" Target="slide26.xml"/><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slide" Target="slide19.xml"/><Relationship Id="rId5" Type="http://schemas.openxmlformats.org/officeDocument/2006/relationships/slide" Target="slide7.xml"/><Relationship Id="rId15" Type="http://schemas.openxmlformats.org/officeDocument/2006/relationships/slide" Target="slide24.xml"/><Relationship Id="rId10" Type="http://schemas.openxmlformats.org/officeDocument/2006/relationships/slide" Target="slide16.xml"/><Relationship Id="rId4" Type="http://schemas.openxmlformats.org/officeDocument/2006/relationships/slide" Target="slide6.xml"/><Relationship Id="rId9" Type="http://schemas.openxmlformats.org/officeDocument/2006/relationships/slide" Target="slide13.xml"/><Relationship Id="rId14" Type="http://schemas.openxmlformats.org/officeDocument/2006/relationships/slide" Target="slide23.xml"/></Relationships>
</file>

<file path=ppt/slides/_rels/slide12.xml.rels><?xml version="1.0" encoding="UTF-8" standalone="yes"?>
<Relationships xmlns="http://schemas.openxmlformats.org/package/2006/relationships"><Relationship Id="rId8" Type="http://schemas.openxmlformats.org/officeDocument/2006/relationships/slide" Target="slide12.xml"/><Relationship Id="rId13" Type="http://schemas.openxmlformats.org/officeDocument/2006/relationships/slide" Target="slide22.xml"/><Relationship Id="rId3" Type="http://schemas.openxmlformats.org/officeDocument/2006/relationships/slide" Target="slide5.xml"/><Relationship Id="rId7" Type="http://schemas.openxmlformats.org/officeDocument/2006/relationships/slide" Target="slide11.xml"/><Relationship Id="rId12" Type="http://schemas.openxmlformats.org/officeDocument/2006/relationships/slide" Target="slide21.xml"/><Relationship Id="rId17" Type="http://schemas.openxmlformats.org/officeDocument/2006/relationships/slide" Target="slide20.xml"/><Relationship Id="rId2" Type="http://schemas.openxmlformats.org/officeDocument/2006/relationships/slide" Target="slide4.xml"/><Relationship Id="rId16" Type="http://schemas.openxmlformats.org/officeDocument/2006/relationships/slide" Target="slide26.xml"/><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slide" Target="slide19.xml"/><Relationship Id="rId5" Type="http://schemas.openxmlformats.org/officeDocument/2006/relationships/slide" Target="slide7.xml"/><Relationship Id="rId15" Type="http://schemas.openxmlformats.org/officeDocument/2006/relationships/slide" Target="slide24.xml"/><Relationship Id="rId10" Type="http://schemas.openxmlformats.org/officeDocument/2006/relationships/slide" Target="slide16.xml"/><Relationship Id="rId4" Type="http://schemas.openxmlformats.org/officeDocument/2006/relationships/slide" Target="slide6.xml"/><Relationship Id="rId9" Type="http://schemas.openxmlformats.org/officeDocument/2006/relationships/slide" Target="slide13.xml"/><Relationship Id="rId14" Type="http://schemas.openxmlformats.org/officeDocument/2006/relationships/slide" Target="slide23.xml"/></Relationships>
</file>

<file path=ppt/slides/_rels/slide13.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slide" Target="slide21.xml"/><Relationship Id="rId18" Type="http://schemas.openxmlformats.org/officeDocument/2006/relationships/slide" Target="slide20.xml"/><Relationship Id="rId3" Type="http://schemas.openxmlformats.org/officeDocument/2006/relationships/slide" Target="slide4.xml"/><Relationship Id="rId7" Type="http://schemas.openxmlformats.org/officeDocument/2006/relationships/slide" Target="slide9.xml"/><Relationship Id="rId12" Type="http://schemas.openxmlformats.org/officeDocument/2006/relationships/slide" Target="slide19.xml"/><Relationship Id="rId17" Type="http://schemas.openxmlformats.org/officeDocument/2006/relationships/slide" Target="slide26.xml"/><Relationship Id="rId2" Type="http://schemas.openxmlformats.org/officeDocument/2006/relationships/slide" Target="slide14.xml"/><Relationship Id="rId16" Type="http://schemas.openxmlformats.org/officeDocument/2006/relationships/slide" Target="slide24.xml"/><Relationship Id="rId1" Type="http://schemas.openxmlformats.org/officeDocument/2006/relationships/slideLayout" Target="../slideLayouts/slideLayout1.xml"/><Relationship Id="rId6" Type="http://schemas.openxmlformats.org/officeDocument/2006/relationships/slide" Target="slide7.xml"/><Relationship Id="rId11" Type="http://schemas.openxmlformats.org/officeDocument/2006/relationships/slide" Target="slide16.xml"/><Relationship Id="rId5" Type="http://schemas.openxmlformats.org/officeDocument/2006/relationships/slide" Target="slide6.xml"/><Relationship Id="rId15" Type="http://schemas.openxmlformats.org/officeDocument/2006/relationships/slide" Target="slide23.xml"/><Relationship Id="rId10" Type="http://schemas.openxmlformats.org/officeDocument/2006/relationships/slide" Target="slide13.xml"/><Relationship Id="rId4" Type="http://schemas.openxmlformats.org/officeDocument/2006/relationships/slide" Target="slide5.xml"/><Relationship Id="rId9" Type="http://schemas.openxmlformats.org/officeDocument/2006/relationships/slide" Target="slide12.xml"/><Relationship Id="rId14" Type="http://schemas.openxmlformats.org/officeDocument/2006/relationships/slide" Target="slide22.xml"/></Relationships>
</file>

<file path=ppt/slides/_rels/slide14.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slide" Target="slide21.xml"/><Relationship Id="rId18" Type="http://schemas.openxmlformats.org/officeDocument/2006/relationships/slide" Target="slide20.xml"/><Relationship Id="rId3" Type="http://schemas.openxmlformats.org/officeDocument/2006/relationships/slide" Target="slide4.xml"/><Relationship Id="rId7" Type="http://schemas.openxmlformats.org/officeDocument/2006/relationships/slide" Target="slide9.xml"/><Relationship Id="rId12" Type="http://schemas.openxmlformats.org/officeDocument/2006/relationships/slide" Target="slide19.xml"/><Relationship Id="rId17" Type="http://schemas.openxmlformats.org/officeDocument/2006/relationships/slide" Target="slide26.xml"/><Relationship Id="rId2" Type="http://schemas.openxmlformats.org/officeDocument/2006/relationships/slide" Target="slide15.xml"/><Relationship Id="rId16" Type="http://schemas.openxmlformats.org/officeDocument/2006/relationships/slide" Target="slide24.xml"/><Relationship Id="rId1" Type="http://schemas.openxmlformats.org/officeDocument/2006/relationships/slideLayout" Target="../slideLayouts/slideLayout1.xml"/><Relationship Id="rId6" Type="http://schemas.openxmlformats.org/officeDocument/2006/relationships/slide" Target="slide7.xml"/><Relationship Id="rId11" Type="http://schemas.openxmlformats.org/officeDocument/2006/relationships/slide" Target="slide16.xml"/><Relationship Id="rId5" Type="http://schemas.openxmlformats.org/officeDocument/2006/relationships/slide" Target="slide6.xml"/><Relationship Id="rId15" Type="http://schemas.openxmlformats.org/officeDocument/2006/relationships/slide" Target="slide23.xml"/><Relationship Id="rId10" Type="http://schemas.openxmlformats.org/officeDocument/2006/relationships/slide" Target="slide13.xml"/><Relationship Id="rId4" Type="http://schemas.openxmlformats.org/officeDocument/2006/relationships/slide" Target="slide5.xml"/><Relationship Id="rId9" Type="http://schemas.openxmlformats.org/officeDocument/2006/relationships/slide" Target="slide12.xml"/><Relationship Id="rId14" Type="http://schemas.openxmlformats.org/officeDocument/2006/relationships/slide" Target="slide22.xml"/></Relationships>
</file>

<file path=ppt/slides/_rels/slide15.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9.xml"/><Relationship Id="rId18" Type="http://schemas.openxmlformats.org/officeDocument/2006/relationships/slide" Target="slide26.xml"/><Relationship Id="rId3" Type="http://schemas.openxmlformats.org/officeDocument/2006/relationships/package" Target="../embeddings/Microsoft_Office_Word___7.docx"/><Relationship Id="rId7" Type="http://schemas.openxmlformats.org/officeDocument/2006/relationships/slide" Target="slide7.xml"/><Relationship Id="rId12" Type="http://schemas.openxmlformats.org/officeDocument/2006/relationships/slide" Target="slide16.xml"/><Relationship Id="rId17" Type="http://schemas.openxmlformats.org/officeDocument/2006/relationships/slide" Target="slide24.xml"/><Relationship Id="rId2" Type="http://schemas.openxmlformats.org/officeDocument/2006/relationships/slideLayout" Target="../slideLayouts/slideLayout1.xml"/><Relationship Id="rId16" Type="http://schemas.openxmlformats.org/officeDocument/2006/relationships/slide" Target="slide23.xml"/><Relationship Id="rId1" Type="http://schemas.openxmlformats.org/officeDocument/2006/relationships/vmlDrawing" Target="../drawings/vmlDrawing3.vml"/><Relationship Id="rId6" Type="http://schemas.openxmlformats.org/officeDocument/2006/relationships/slide" Target="slide6.xml"/><Relationship Id="rId11" Type="http://schemas.openxmlformats.org/officeDocument/2006/relationships/slide" Target="slide13.xml"/><Relationship Id="rId5" Type="http://schemas.openxmlformats.org/officeDocument/2006/relationships/slide" Target="slide5.xml"/><Relationship Id="rId15" Type="http://schemas.openxmlformats.org/officeDocument/2006/relationships/slide" Target="slide22.xml"/><Relationship Id="rId10" Type="http://schemas.openxmlformats.org/officeDocument/2006/relationships/slide" Target="slide12.xml"/><Relationship Id="rId19" Type="http://schemas.openxmlformats.org/officeDocument/2006/relationships/slide" Target="slide20.xml"/><Relationship Id="rId4" Type="http://schemas.openxmlformats.org/officeDocument/2006/relationships/slide" Target="slide4.xml"/><Relationship Id="rId9" Type="http://schemas.openxmlformats.org/officeDocument/2006/relationships/slide" Target="slide11.xml"/><Relationship Id="rId14" Type="http://schemas.openxmlformats.org/officeDocument/2006/relationships/slide" Target="slide21.xml"/></Relationships>
</file>

<file path=ppt/slides/_rels/slide16.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16.xml"/><Relationship Id="rId18" Type="http://schemas.openxmlformats.org/officeDocument/2006/relationships/slide" Target="slide24.xml"/><Relationship Id="rId3" Type="http://schemas.openxmlformats.org/officeDocument/2006/relationships/slide" Target="slide17.xml"/><Relationship Id="rId7" Type="http://schemas.openxmlformats.org/officeDocument/2006/relationships/slide" Target="slide6.xml"/><Relationship Id="rId12" Type="http://schemas.openxmlformats.org/officeDocument/2006/relationships/slide" Target="slide13.xml"/><Relationship Id="rId17" Type="http://schemas.openxmlformats.org/officeDocument/2006/relationships/slide" Target="slide23.xml"/><Relationship Id="rId2" Type="http://schemas.openxmlformats.org/officeDocument/2006/relationships/slideLayout" Target="../slideLayouts/slideLayout1.xml"/><Relationship Id="rId16" Type="http://schemas.openxmlformats.org/officeDocument/2006/relationships/slide" Target="slide22.xml"/><Relationship Id="rId20" Type="http://schemas.openxmlformats.org/officeDocument/2006/relationships/slide" Target="slide20.xml"/><Relationship Id="rId1" Type="http://schemas.openxmlformats.org/officeDocument/2006/relationships/vmlDrawing" Target="../drawings/vmlDrawing4.vml"/><Relationship Id="rId6" Type="http://schemas.openxmlformats.org/officeDocument/2006/relationships/slide" Target="slide5.xml"/><Relationship Id="rId11" Type="http://schemas.openxmlformats.org/officeDocument/2006/relationships/slide" Target="slide12.xml"/><Relationship Id="rId5" Type="http://schemas.openxmlformats.org/officeDocument/2006/relationships/slide" Target="slide4.xml"/><Relationship Id="rId15" Type="http://schemas.openxmlformats.org/officeDocument/2006/relationships/slide" Target="slide21.xml"/><Relationship Id="rId10" Type="http://schemas.openxmlformats.org/officeDocument/2006/relationships/slide" Target="slide11.xml"/><Relationship Id="rId19" Type="http://schemas.openxmlformats.org/officeDocument/2006/relationships/slide" Target="slide26.xml"/><Relationship Id="rId4" Type="http://schemas.openxmlformats.org/officeDocument/2006/relationships/package" Target="../embeddings/Microsoft_Office_Word___8.docx"/><Relationship Id="rId9" Type="http://schemas.openxmlformats.org/officeDocument/2006/relationships/slide" Target="slide9.xml"/><Relationship Id="rId14" Type="http://schemas.openxmlformats.org/officeDocument/2006/relationships/slide" Target="slide19.xml"/></Relationships>
</file>

<file path=ppt/slides/_rels/slide17.xml.rels><?xml version="1.0" encoding="UTF-8" standalone="yes"?>
<Relationships xmlns="http://schemas.openxmlformats.org/package/2006/relationships"><Relationship Id="rId8" Type="http://schemas.openxmlformats.org/officeDocument/2006/relationships/slide" Target="slide6.xml"/><Relationship Id="rId13" Type="http://schemas.openxmlformats.org/officeDocument/2006/relationships/slide" Target="slide13.xml"/><Relationship Id="rId18" Type="http://schemas.openxmlformats.org/officeDocument/2006/relationships/slide" Target="slide23.xml"/><Relationship Id="rId3" Type="http://schemas.openxmlformats.org/officeDocument/2006/relationships/package" Target="../embeddings/Microsoft_Office_Word___9.docx"/><Relationship Id="rId21" Type="http://schemas.openxmlformats.org/officeDocument/2006/relationships/slide" Target="slide20.xml"/><Relationship Id="rId7" Type="http://schemas.openxmlformats.org/officeDocument/2006/relationships/slide" Target="slide5.xml"/><Relationship Id="rId12" Type="http://schemas.openxmlformats.org/officeDocument/2006/relationships/slide" Target="slide12.xml"/><Relationship Id="rId17" Type="http://schemas.openxmlformats.org/officeDocument/2006/relationships/slide" Target="slide22.xml"/><Relationship Id="rId2" Type="http://schemas.openxmlformats.org/officeDocument/2006/relationships/slideLayout" Target="../slideLayouts/slideLayout1.xml"/><Relationship Id="rId16" Type="http://schemas.openxmlformats.org/officeDocument/2006/relationships/slide" Target="slide21.xml"/><Relationship Id="rId20" Type="http://schemas.openxmlformats.org/officeDocument/2006/relationships/slide" Target="slide26.xml"/><Relationship Id="rId1" Type="http://schemas.openxmlformats.org/officeDocument/2006/relationships/vmlDrawing" Target="../drawings/vmlDrawing5.vml"/><Relationship Id="rId6" Type="http://schemas.openxmlformats.org/officeDocument/2006/relationships/slide" Target="slide4.xml"/><Relationship Id="rId11" Type="http://schemas.openxmlformats.org/officeDocument/2006/relationships/slide" Target="slide11.xml"/><Relationship Id="rId5" Type="http://schemas.openxmlformats.org/officeDocument/2006/relationships/slide" Target="slide18.xml"/><Relationship Id="rId15" Type="http://schemas.openxmlformats.org/officeDocument/2006/relationships/slide" Target="slide19.xml"/><Relationship Id="rId10" Type="http://schemas.openxmlformats.org/officeDocument/2006/relationships/slide" Target="slide9.xml"/><Relationship Id="rId19" Type="http://schemas.openxmlformats.org/officeDocument/2006/relationships/slide" Target="slide24.xml"/><Relationship Id="rId4" Type="http://schemas.openxmlformats.org/officeDocument/2006/relationships/package" Target="../embeddings/Microsoft_Office_Word___10.docx"/><Relationship Id="rId9" Type="http://schemas.openxmlformats.org/officeDocument/2006/relationships/slide" Target="slide7.xml"/><Relationship Id="rId14" Type="http://schemas.openxmlformats.org/officeDocument/2006/relationships/slide" Target="slide16.xml"/></Relationships>
</file>

<file path=ppt/slides/_rels/slide18.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16.xml"/><Relationship Id="rId18" Type="http://schemas.openxmlformats.org/officeDocument/2006/relationships/slide" Target="slide24.xml"/><Relationship Id="rId3" Type="http://schemas.openxmlformats.org/officeDocument/2006/relationships/package" Target="../embeddings/Microsoft_Office_Word___11.docx"/><Relationship Id="rId7" Type="http://schemas.openxmlformats.org/officeDocument/2006/relationships/slide" Target="slide6.xml"/><Relationship Id="rId12" Type="http://schemas.openxmlformats.org/officeDocument/2006/relationships/slide" Target="slide13.xml"/><Relationship Id="rId17" Type="http://schemas.openxmlformats.org/officeDocument/2006/relationships/slide" Target="slide23.xml"/><Relationship Id="rId2" Type="http://schemas.openxmlformats.org/officeDocument/2006/relationships/slideLayout" Target="../slideLayouts/slideLayout1.xml"/><Relationship Id="rId16" Type="http://schemas.openxmlformats.org/officeDocument/2006/relationships/slide" Target="slide22.xml"/><Relationship Id="rId20" Type="http://schemas.openxmlformats.org/officeDocument/2006/relationships/slide" Target="slide20.xml"/><Relationship Id="rId1" Type="http://schemas.openxmlformats.org/officeDocument/2006/relationships/vmlDrawing" Target="../drawings/vmlDrawing6.vml"/><Relationship Id="rId6" Type="http://schemas.openxmlformats.org/officeDocument/2006/relationships/slide" Target="slide5.xml"/><Relationship Id="rId11" Type="http://schemas.openxmlformats.org/officeDocument/2006/relationships/slide" Target="slide12.xml"/><Relationship Id="rId5" Type="http://schemas.openxmlformats.org/officeDocument/2006/relationships/slide" Target="slide4.xml"/><Relationship Id="rId15" Type="http://schemas.openxmlformats.org/officeDocument/2006/relationships/slide" Target="slide21.xml"/><Relationship Id="rId10" Type="http://schemas.openxmlformats.org/officeDocument/2006/relationships/slide" Target="slide11.xml"/><Relationship Id="rId19" Type="http://schemas.openxmlformats.org/officeDocument/2006/relationships/slide" Target="slide26.xml"/><Relationship Id="rId4" Type="http://schemas.openxmlformats.org/officeDocument/2006/relationships/package" Target="../embeddings/Microsoft_Office_Word___12.docx"/><Relationship Id="rId9" Type="http://schemas.openxmlformats.org/officeDocument/2006/relationships/slide" Target="slide9.xml"/><Relationship Id="rId14" Type="http://schemas.openxmlformats.org/officeDocument/2006/relationships/slide" Target="slide19.xml"/></Relationships>
</file>

<file path=ppt/slides/_rels/slide19.xml.rels><?xml version="1.0" encoding="UTF-8" standalone="yes"?>
<Relationships xmlns="http://schemas.openxmlformats.org/package/2006/relationships"><Relationship Id="rId8" Type="http://schemas.openxmlformats.org/officeDocument/2006/relationships/slide" Target="slide12.xml"/><Relationship Id="rId13" Type="http://schemas.openxmlformats.org/officeDocument/2006/relationships/slide" Target="slide22.xml"/><Relationship Id="rId3" Type="http://schemas.openxmlformats.org/officeDocument/2006/relationships/slide" Target="slide5.xml"/><Relationship Id="rId7" Type="http://schemas.openxmlformats.org/officeDocument/2006/relationships/slide" Target="slide11.xml"/><Relationship Id="rId12" Type="http://schemas.openxmlformats.org/officeDocument/2006/relationships/slide" Target="slide21.xml"/><Relationship Id="rId17" Type="http://schemas.openxmlformats.org/officeDocument/2006/relationships/slide" Target="slide20.xml"/><Relationship Id="rId2" Type="http://schemas.openxmlformats.org/officeDocument/2006/relationships/slide" Target="slide4.xml"/><Relationship Id="rId16" Type="http://schemas.openxmlformats.org/officeDocument/2006/relationships/slide" Target="slide26.xml"/><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slide" Target="slide19.xml"/><Relationship Id="rId5" Type="http://schemas.openxmlformats.org/officeDocument/2006/relationships/slide" Target="slide7.xml"/><Relationship Id="rId15" Type="http://schemas.openxmlformats.org/officeDocument/2006/relationships/slide" Target="slide24.xml"/><Relationship Id="rId10" Type="http://schemas.openxmlformats.org/officeDocument/2006/relationships/slide" Target="slide16.xml"/><Relationship Id="rId4" Type="http://schemas.openxmlformats.org/officeDocument/2006/relationships/slide" Target="slide6.xml"/><Relationship Id="rId9" Type="http://schemas.openxmlformats.org/officeDocument/2006/relationships/slide" Target="slide13.xml"/><Relationship Id="rId14" Type="http://schemas.openxmlformats.org/officeDocument/2006/relationships/slide" Target="slide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slide" Target="slide12.xml"/><Relationship Id="rId13" Type="http://schemas.openxmlformats.org/officeDocument/2006/relationships/slide" Target="slide22.xml"/><Relationship Id="rId3" Type="http://schemas.openxmlformats.org/officeDocument/2006/relationships/slide" Target="slide5.xml"/><Relationship Id="rId7" Type="http://schemas.openxmlformats.org/officeDocument/2006/relationships/slide" Target="slide11.xml"/><Relationship Id="rId12" Type="http://schemas.openxmlformats.org/officeDocument/2006/relationships/slide" Target="slide21.xml"/><Relationship Id="rId17" Type="http://schemas.openxmlformats.org/officeDocument/2006/relationships/slide" Target="slide20.xml"/><Relationship Id="rId2" Type="http://schemas.openxmlformats.org/officeDocument/2006/relationships/slide" Target="slide4.xml"/><Relationship Id="rId16" Type="http://schemas.openxmlformats.org/officeDocument/2006/relationships/slide" Target="slide26.xml"/><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slide" Target="slide19.xml"/><Relationship Id="rId5" Type="http://schemas.openxmlformats.org/officeDocument/2006/relationships/slide" Target="slide7.xml"/><Relationship Id="rId15" Type="http://schemas.openxmlformats.org/officeDocument/2006/relationships/slide" Target="slide24.xml"/><Relationship Id="rId10" Type="http://schemas.openxmlformats.org/officeDocument/2006/relationships/slide" Target="slide16.xml"/><Relationship Id="rId4" Type="http://schemas.openxmlformats.org/officeDocument/2006/relationships/slide" Target="slide6.xml"/><Relationship Id="rId9" Type="http://schemas.openxmlformats.org/officeDocument/2006/relationships/slide" Target="slide13.xml"/><Relationship Id="rId14" Type="http://schemas.openxmlformats.org/officeDocument/2006/relationships/slide" Target="slide23.xml"/></Relationships>
</file>

<file path=ppt/slides/_rels/slide21.xml.rels><?xml version="1.0" encoding="UTF-8" standalone="yes"?>
<Relationships xmlns="http://schemas.openxmlformats.org/package/2006/relationships"><Relationship Id="rId8" Type="http://schemas.openxmlformats.org/officeDocument/2006/relationships/slide" Target="slide12.xml"/><Relationship Id="rId13" Type="http://schemas.openxmlformats.org/officeDocument/2006/relationships/slide" Target="slide22.xml"/><Relationship Id="rId3" Type="http://schemas.openxmlformats.org/officeDocument/2006/relationships/slide" Target="slide5.xml"/><Relationship Id="rId7" Type="http://schemas.openxmlformats.org/officeDocument/2006/relationships/slide" Target="slide11.xml"/><Relationship Id="rId12" Type="http://schemas.openxmlformats.org/officeDocument/2006/relationships/slide" Target="slide21.xml"/><Relationship Id="rId17" Type="http://schemas.openxmlformats.org/officeDocument/2006/relationships/slide" Target="slide20.xml"/><Relationship Id="rId2" Type="http://schemas.openxmlformats.org/officeDocument/2006/relationships/slide" Target="slide4.xml"/><Relationship Id="rId16" Type="http://schemas.openxmlformats.org/officeDocument/2006/relationships/slide" Target="slide26.xml"/><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slide" Target="slide19.xml"/><Relationship Id="rId5" Type="http://schemas.openxmlformats.org/officeDocument/2006/relationships/slide" Target="slide7.xml"/><Relationship Id="rId15" Type="http://schemas.openxmlformats.org/officeDocument/2006/relationships/slide" Target="slide24.xml"/><Relationship Id="rId10" Type="http://schemas.openxmlformats.org/officeDocument/2006/relationships/slide" Target="slide16.xml"/><Relationship Id="rId4" Type="http://schemas.openxmlformats.org/officeDocument/2006/relationships/slide" Target="slide6.xml"/><Relationship Id="rId9" Type="http://schemas.openxmlformats.org/officeDocument/2006/relationships/slide" Target="slide13.xml"/><Relationship Id="rId14" Type="http://schemas.openxmlformats.org/officeDocument/2006/relationships/slide" Target="slide23.xml"/></Relationships>
</file>

<file path=ppt/slides/_rels/slide22.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9.xml"/><Relationship Id="rId18" Type="http://schemas.openxmlformats.org/officeDocument/2006/relationships/slide" Target="slide26.xml"/><Relationship Id="rId3" Type="http://schemas.openxmlformats.org/officeDocument/2006/relationships/package" Target="../embeddings/Microsoft_Office_Word___13.docx"/><Relationship Id="rId7" Type="http://schemas.openxmlformats.org/officeDocument/2006/relationships/slide" Target="slide7.xml"/><Relationship Id="rId12" Type="http://schemas.openxmlformats.org/officeDocument/2006/relationships/slide" Target="slide16.xml"/><Relationship Id="rId17" Type="http://schemas.openxmlformats.org/officeDocument/2006/relationships/slide" Target="slide24.xml"/><Relationship Id="rId2" Type="http://schemas.openxmlformats.org/officeDocument/2006/relationships/slideLayout" Target="../slideLayouts/slideLayout1.xml"/><Relationship Id="rId16" Type="http://schemas.openxmlformats.org/officeDocument/2006/relationships/slide" Target="slide23.xml"/><Relationship Id="rId1" Type="http://schemas.openxmlformats.org/officeDocument/2006/relationships/vmlDrawing" Target="../drawings/vmlDrawing7.vml"/><Relationship Id="rId6" Type="http://schemas.openxmlformats.org/officeDocument/2006/relationships/slide" Target="slide6.xml"/><Relationship Id="rId11" Type="http://schemas.openxmlformats.org/officeDocument/2006/relationships/slide" Target="slide13.xml"/><Relationship Id="rId5" Type="http://schemas.openxmlformats.org/officeDocument/2006/relationships/slide" Target="slide5.xml"/><Relationship Id="rId15" Type="http://schemas.openxmlformats.org/officeDocument/2006/relationships/slide" Target="slide22.xml"/><Relationship Id="rId10" Type="http://schemas.openxmlformats.org/officeDocument/2006/relationships/slide" Target="slide12.xml"/><Relationship Id="rId19" Type="http://schemas.openxmlformats.org/officeDocument/2006/relationships/slide" Target="slide20.xml"/><Relationship Id="rId4" Type="http://schemas.openxmlformats.org/officeDocument/2006/relationships/slide" Target="slide4.xml"/><Relationship Id="rId9" Type="http://schemas.openxmlformats.org/officeDocument/2006/relationships/slide" Target="slide11.xml"/><Relationship Id="rId14" Type="http://schemas.openxmlformats.org/officeDocument/2006/relationships/slide" Target="slide21.xml"/></Relationships>
</file>

<file path=ppt/slides/_rels/slide23.xml.rels><?xml version="1.0" encoding="UTF-8" standalone="yes"?>
<Relationships xmlns="http://schemas.openxmlformats.org/package/2006/relationships"><Relationship Id="rId8" Type="http://schemas.openxmlformats.org/officeDocument/2006/relationships/slide" Target="slide12.xml"/><Relationship Id="rId13" Type="http://schemas.openxmlformats.org/officeDocument/2006/relationships/slide" Target="slide22.xml"/><Relationship Id="rId3" Type="http://schemas.openxmlformats.org/officeDocument/2006/relationships/slide" Target="slide5.xml"/><Relationship Id="rId7" Type="http://schemas.openxmlformats.org/officeDocument/2006/relationships/slide" Target="slide11.xml"/><Relationship Id="rId12" Type="http://schemas.openxmlformats.org/officeDocument/2006/relationships/slide" Target="slide21.xml"/><Relationship Id="rId17" Type="http://schemas.openxmlformats.org/officeDocument/2006/relationships/slide" Target="slide20.xml"/><Relationship Id="rId2" Type="http://schemas.openxmlformats.org/officeDocument/2006/relationships/slide" Target="slide4.xml"/><Relationship Id="rId16" Type="http://schemas.openxmlformats.org/officeDocument/2006/relationships/slide" Target="slide26.xml"/><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slide" Target="slide19.xml"/><Relationship Id="rId5" Type="http://schemas.openxmlformats.org/officeDocument/2006/relationships/slide" Target="slide7.xml"/><Relationship Id="rId15" Type="http://schemas.openxmlformats.org/officeDocument/2006/relationships/slide" Target="slide24.xml"/><Relationship Id="rId10" Type="http://schemas.openxmlformats.org/officeDocument/2006/relationships/slide" Target="slide16.xml"/><Relationship Id="rId4" Type="http://schemas.openxmlformats.org/officeDocument/2006/relationships/slide" Target="slide6.xml"/><Relationship Id="rId9" Type="http://schemas.openxmlformats.org/officeDocument/2006/relationships/slide" Target="slide13.xml"/><Relationship Id="rId14" Type="http://schemas.openxmlformats.org/officeDocument/2006/relationships/slide" Target="slide23.xml"/></Relationships>
</file>

<file path=ppt/slides/_rels/slide24.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16.xml"/><Relationship Id="rId18" Type="http://schemas.openxmlformats.org/officeDocument/2006/relationships/slide" Target="slide24.xml"/><Relationship Id="rId3" Type="http://schemas.openxmlformats.org/officeDocument/2006/relationships/package" Target="../embeddings/Microsoft_Office_Word___14.docx"/><Relationship Id="rId7" Type="http://schemas.openxmlformats.org/officeDocument/2006/relationships/slide" Target="slide6.xml"/><Relationship Id="rId12" Type="http://schemas.openxmlformats.org/officeDocument/2006/relationships/slide" Target="slide13.xml"/><Relationship Id="rId17" Type="http://schemas.openxmlformats.org/officeDocument/2006/relationships/slide" Target="slide23.xml"/><Relationship Id="rId2" Type="http://schemas.openxmlformats.org/officeDocument/2006/relationships/slideLayout" Target="../slideLayouts/slideLayout1.xml"/><Relationship Id="rId16" Type="http://schemas.openxmlformats.org/officeDocument/2006/relationships/slide" Target="slide22.xml"/><Relationship Id="rId20" Type="http://schemas.openxmlformats.org/officeDocument/2006/relationships/slide" Target="slide20.xml"/><Relationship Id="rId1" Type="http://schemas.openxmlformats.org/officeDocument/2006/relationships/vmlDrawing" Target="../drawings/vmlDrawing8.vml"/><Relationship Id="rId6" Type="http://schemas.openxmlformats.org/officeDocument/2006/relationships/slide" Target="slide5.xml"/><Relationship Id="rId11" Type="http://schemas.openxmlformats.org/officeDocument/2006/relationships/slide" Target="slide12.xml"/><Relationship Id="rId5" Type="http://schemas.openxmlformats.org/officeDocument/2006/relationships/slide" Target="slide4.xml"/><Relationship Id="rId15" Type="http://schemas.openxmlformats.org/officeDocument/2006/relationships/slide" Target="slide21.xml"/><Relationship Id="rId10" Type="http://schemas.openxmlformats.org/officeDocument/2006/relationships/slide" Target="slide11.xml"/><Relationship Id="rId19" Type="http://schemas.openxmlformats.org/officeDocument/2006/relationships/slide" Target="slide26.xml"/><Relationship Id="rId4" Type="http://schemas.openxmlformats.org/officeDocument/2006/relationships/package" Target="../embeddings/Microsoft_Office_Word___15.docx"/><Relationship Id="rId9" Type="http://schemas.openxmlformats.org/officeDocument/2006/relationships/slide" Target="slide9.xml"/><Relationship Id="rId14" Type="http://schemas.openxmlformats.org/officeDocument/2006/relationships/slide" Target="slide19.xml"/></Relationships>
</file>

<file path=ppt/slides/_rels/slide25.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12.xml"/><Relationship Id="rId18" Type="http://schemas.openxmlformats.org/officeDocument/2006/relationships/slide" Target="slide22.xml"/><Relationship Id="rId3" Type="http://schemas.openxmlformats.org/officeDocument/2006/relationships/package" Target="../embeddings/Microsoft_Office_Word___16.docx"/><Relationship Id="rId21" Type="http://schemas.openxmlformats.org/officeDocument/2006/relationships/slide" Target="slide26.xml"/><Relationship Id="rId7" Type="http://schemas.openxmlformats.org/officeDocument/2006/relationships/slide" Target="slide4.xml"/><Relationship Id="rId12" Type="http://schemas.openxmlformats.org/officeDocument/2006/relationships/slide" Target="slide11.xml"/><Relationship Id="rId17" Type="http://schemas.openxmlformats.org/officeDocument/2006/relationships/slide" Target="slide21.xml"/><Relationship Id="rId2" Type="http://schemas.openxmlformats.org/officeDocument/2006/relationships/slideLayout" Target="../slideLayouts/slideLayout1.xml"/><Relationship Id="rId16" Type="http://schemas.openxmlformats.org/officeDocument/2006/relationships/slide" Target="slide19.xml"/><Relationship Id="rId20" Type="http://schemas.openxmlformats.org/officeDocument/2006/relationships/slide" Target="slide24.xml"/><Relationship Id="rId1" Type="http://schemas.openxmlformats.org/officeDocument/2006/relationships/vmlDrawing" Target="../drawings/vmlDrawing9.vml"/><Relationship Id="rId6" Type="http://schemas.openxmlformats.org/officeDocument/2006/relationships/package" Target="../embeddings/Microsoft_Office_Word___19.docx"/><Relationship Id="rId11" Type="http://schemas.openxmlformats.org/officeDocument/2006/relationships/slide" Target="slide9.xml"/><Relationship Id="rId5" Type="http://schemas.openxmlformats.org/officeDocument/2006/relationships/package" Target="../embeddings/Microsoft_Office_Word___18.docx"/><Relationship Id="rId15" Type="http://schemas.openxmlformats.org/officeDocument/2006/relationships/slide" Target="slide16.xml"/><Relationship Id="rId10" Type="http://schemas.openxmlformats.org/officeDocument/2006/relationships/slide" Target="slide7.xml"/><Relationship Id="rId19" Type="http://schemas.openxmlformats.org/officeDocument/2006/relationships/slide" Target="slide23.xml"/><Relationship Id="rId4" Type="http://schemas.openxmlformats.org/officeDocument/2006/relationships/package" Target="../embeddings/Microsoft_Office_Word___17.docx"/><Relationship Id="rId9" Type="http://schemas.openxmlformats.org/officeDocument/2006/relationships/slide" Target="slide6.xml"/><Relationship Id="rId14" Type="http://schemas.openxmlformats.org/officeDocument/2006/relationships/slide" Target="slide13.xml"/><Relationship Id="rId22" Type="http://schemas.openxmlformats.org/officeDocument/2006/relationships/slide" Target="slide20.xml"/></Relationships>
</file>

<file path=ppt/slides/_rels/slide26.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16.xml"/><Relationship Id="rId18" Type="http://schemas.openxmlformats.org/officeDocument/2006/relationships/slide" Target="slide24.xml"/><Relationship Id="rId3" Type="http://schemas.openxmlformats.org/officeDocument/2006/relationships/oleObject" Target="../embeddings/oleObject1.bin"/><Relationship Id="rId7" Type="http://schemas.openxmlformats.org/officeDocument/2006/relationships/slide" Target="slide6.xml"/><Relationship Id="rId12" Type="http://schemas.openxmlformats.org/officeDocument/2006/relationships/slide" Target="slide13.xml"/><Relationship Id="rId17" Type="http://schemas.openxmlformats.org/officeDocument/2006/relationships/slide" Target="slide23.xml"/><Relationship Id="rId2" Type="http://schemas.openxmlformats.org/officeDocument/2006/relationships/slideLayout" Target="../slideLayouts/slideLayout1.xml"/><Relationship Id="rId16" Type="http://schemas.openxmlformats.org/officeDocument/2006/relationships/slide" Target="slide22.xml"/><Relationship Id="rId20" Type="http://schemas.openxmlformats.org/officeDocument/2006/relationships/slide" Target="slide20.xml"/><Relationship Id="rId1" Type="http://schemas.openxmlformats.org/officeDocument/2006/relationships/vmlDrawing" Target="../drawings/vmlDrawing10.vml"/><Relationship Id="rId6" Type="http://schemas.openxmlformats.org/officeDocument/2006/relationships/slide" Target="slide5.xml"/><Relationship Id="rId11" Type="http://schemas.openxmlformats.org/officeDocument/2006/relationships/slide" Target="slide12.xml"/><Relationship Id="rId5" Type="http://schemas.openxmlformats.org/officeDocument/2006/relationships/slide" Target="slide4.xml"/><Relationship Id="rId15" Type="http://schemas.openxmlformats.org/officeDocument/2006/relationships/slide" Target="slide21.xml"/><Relationship Id="rId10" Type="http://schemas.openxmlformats.org/officeDocument/2006/relationships/slide" Target="slide11.xml"/><Relationship Id="rId19" Type="http://schemas.openxmlformats.org/officeDocument/2006/relationships/slide" Target="slide26.xml"/><Relationship Id="rId4" Type="http://schemas.openxmlformats.org/officeDocument/2006/relationships/package" Target="../embeddings/Microsoft_Office_Word___20.docx"/><Relationship Id="rId9" Type="http://schemas.openxmlformats.org/officeDocument/2006/relationships/slide" Target="slide9.xml"/><Relationship Id="rId14" Type="http://schemas.openxmlformats.org/officeDocument/2006/relationships/slide" Target="slide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slide" Target="slide20.xml"/><Relationship Id="rId18" Type="http://schemas.openxmlformats.org/officeDocument/2006/relationships/package" Target="../embeddings/Microsoft_Office_Word___2.docx"/><Relationship Id="rId3" Type="http://schemas.openxmlformats.org/officeDocument/2006/relationships/slide" Target="slide4.xml"/><Relationship Id="rId21" Type="http://schemas.openxmlformats.org/officeDocument/2006/relationships/slide" Target="slide26.xml"/><Relationship Id="rId7" Type="http://schemas.openxmlformats.org/officeDocument/2006/relationships/slide" Target="slide9.xml"/><Relationship Id="rId12" Type="http://schemas.openxmlformats.org/officeDocument/2006/relationships/slide" Target="slide19.xml"/><Relationship Id="rId17" Type="http://schemas.openxmlformats.org/officeDocument/2006/relationships/package" Target="../embeddings/Microsoft_Office_Word___1.docx"/><Relationship Id="rId2" Type="http://schemas.openxmlformats.org/officeDocument/2006/relationships/slideLayout" Target="../slideLayouts/slideLayout1.xml"/><Relationship Id="rId16" Type="http://schemas.openxmlformats.org/officeDocument/2006/relationships/slide" Target="slide23.xml"/><Relationship Id="rId20" Type="http://schemas.openxmlformats.org/officeDocument/2006/relationships/slide" Target="slide24.xml"/><Relationship Id="rId1" Type="http://schemas.openxmlformats.org/officeDocument/2006/relationships/vmlDrawing" Target="../drawings/vmlDrawing1.vml"/><Relationship Id="rId6" Type="http://schemas.openxmlformats.org/officeDocument/2006/relationships/slide" Target="slide7.xml"/><Relationship Id="rId11" Type="http://schemas.openxmlformats.org/officeDocument/2006/relationships/slide" Target="slide16.xml"/><Relationship Id="rId5" Type="http://schemas.openxmlformats.org/officeDocument/2006/relationships/slide" Target="slide6.xml"/><Relationship Id="rId15" Type="http://schemas.openxmlformats.org/officeDocument/2006/relationships/slide" Target="slide22.xml"/><Relationship Id="rId10" Type="http://schemas.openxmlformats.org/officeDocument/2006/relationships/slide" Target="slide13.xml"/><Relationship Id="rId19" Type="http://schemas.openxmlformats.org/officeDocument/2006/relationships/package" Target="../embeddings/Microsoft_Office_Word___3.docx"/><Relationship Id="rId4" Type="http://schemas.openxmlformats.org/officeDocument/2006/relationships/slide" Target="slide5.xml"/><Relationship Id="rId9" Type="http://schemas.openxmlformats.org/officeDocument/2006/relationships/slide" Target="slide12.xml"/><Relationship Id="rId14" Type="http://schemas.openxmlformats.org/officeDocument/2006/relationships/slide" Target="slide21.xml"/></Relationships>
</file>

<file path=ppt/slides/_rels/slide5.xml.rels><?xml version="1.0" encoding="UTF-8" standalone="yes"?>
<Relationships xmlns="http://schemas.openxmlformats.org/package/2006/relationships"><Relationship Id="rId8" Type="http://schemas.openxmlformats.org/officeDocument/2006/relationships/slide" Target="slide12.xml"/><Relationship Id="rId13" Type="http://schemas.openxmlformats.org/officeDocument/2006/relationships/slide" Target="slide22.xml"/><Relationship Id="rId3" Type="http://schemas.openxmlformats.org/officeDocument/2006/relationships/slide" Target="slide5.xml"/><Relationship Id="rId7" Type="http://schemas.openxmlformats.org/officeDocument/2006/relationships/slide" Target="slide11.xml"/><Relationship Id="rId12" Type="http://schemas.openxmlformats.org/officeDocument/2006/relationships/slide" Target="slide21.xml"/><Relationship Id="rId17" Type="http://schemas.openxmlformats.org/officeDocument/2006/relationships/slide" Target="slide20.xml"/><Relationship Id="rId2" Type="http://schemas.openxmlformats.org/officeDocument/2006/relationships/slide" Target="slide4.xml"/><Relationship Id="rId16" Type="http://schemas.openxmlformats.org/officeDocument/2006/relationships/slide" Target="slide26.xml"/><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slide" Target="slide19.xml"/><Relationship Id="rId5" Type="http://schemas.openxmlformats.org/officeDocument/2006/relationships/slide" Target="slide7.xml"/><Relationship Id="rId15" Type="http://schemas.openxmlformats.org/officeDocument/2006/relationships/slide" Target="slide24.xml"/><Relationship Id="rId10" Type="http://schemas.openxmlformats.org/officeDocument/2006/relationships/slide" Target="slide16.xml"/><Relationship Id="rId4" Type="http://schemas.openxmlformats.org/officeDocument/2006/relationships/slide" Target="slide6.xml"/><Relationship Id="rId9" Type="http://schemas.openxmlformats.org/officeDocument/2006/relationships/slide" Target="slide13.xml"/><Relationship Id="rId14" Type="http://schemas.openxmlformats.org/officeDocument/2006/relationships/slide" Target="slide23.xml"/></Relationships>
</file>

<file path=ppt/slides/_rels/slide6.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slide" Target="slide21.xml"/><Relationship Id="rId18" Type="http://schemas.openxmlformats.org/officeDocument/2006/relationships/slide" Target="slide20.xml"/><Relationship Id="rId3" Type="http://schemas.openxmlformats.org/officeDocument/2006/relationships/slide" Target="slide4.xml"/><Relationship Id="rId7" Type="http://schemas.openxmlformats.org/officeDocument/2006/relationships/slide" Target="slide9.xml"/><Relationship Id="rId12" Type="http://schemas.openxmlformats.org/officeDocument/2006/relationships/slide" Target="slide19.xml"/><Relationship Id="rId17" Type="http://schemas.openxmlformats.org/officeDocument/2006/relationships/slide" Target="slide26.xml"/><Relationship Id="rId2" Type="http://schemas.openxmlformats.org/officeDocument/2006/relationships/image" Target="../media/image4.png"/><Relationship Id="rId16" Type="http://schemas.openxmlformats.org/officeDocument/2006/relationships/slide" Target="slide24.xml"/><Relationship Id="rId1" Type="http://schemas.openxmlformats.org/officeDocument/2006/relationships/slideLayout" Target="../slideLayouts/slideLayout1.xml"/><Relationship Id="rId6" Type="http://schemas.openxmlformats.org/officeDocument/2006/relationships/slide" Target="slide7.xml"/><Relationship Id="rId11" Type="http://schemas.openxmlformats.org/officeDocument/2006/relationships/slide" Target="slide16.xml"/><Relationship Id="rId5" Type="http://schemas.openxmlformats.org/officeDocument/2006/relationships/slide" Target="slide6.xml"/><Relationship Id="rId15" Type="http://schemas.openxmlformats.org/officeDocument/2006/relationships/slide" Target="slide23.xml"/><Relationship Id="rId10" Type="http://schemas.openxmlformats.org/officeDocument/2006/relationships/slide" Target="slide13.xml"/><Relationship Id="rId4" Type="http://schemas.openxmlformats.org/officeDocument/2006/relationships/slide" Target="slide5.xml"/><Relationship Id="rId9" Type="http://schemas.openxmlformats.org/officeDocument/2006/relationships/slide" Target="slide12.xml"/><Relationship Id="rId14" Type="http://schemas.openxmlformats.org/officeDocument/2006/relationships/slide" Target="slide22.xml"/></Relationships>
</file>

<file path=ppt/slides/_rels/slide7.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12.xml"/><Relationship Id="rId18" Type="http://schemas.openxmlformats.org/officeDocument/2006/relationships/slide" Target="slide22.xml"/><Relationship Id="rId3" Type="http://schemas.openxmlformats.org/officeDocument/2006/relationships/image" Target="../media/image5.tiff"/><Relationship Id="rId21" Type="http://schemas.openxmlformats.org/officeDocument/2006/relationships/slide" Target="slide26.xml"/><Relationship Id="rId7" Type="http://schemas.openxmlformats.org/officeDocument/2006/relationships/slide" Target="slide4.xml"/><Relationship Id="rId12" Type="http://schemas.openxmlformats.org/officeDocument/2006/relationships/slide" Target="slide11.xml"/><Relationship Id="rId17" Type="http://schemas.openxmlformats.org/officeDocument/2006/relationships/slide" Target="slide21.xml"/><Relationship Id="rId2" Type="http://schemas.openxmlformats.org/officeDocument/2006/relationships/slide" Target="slide8.xml"/><Relationship Id="rId16" Type="http://schemas.openxmlformats.org/officeDocument/2006/relationships/slide" Target="slide19.xml"/><Relationship Id="rId20" Type="http://schemas.openxmlformats.org/officeDocument/2006/relationships/slide" Target="slide24.xml"/><Relationship Id="rId1" Type="http://schemas.openxmlformats.org/officeDocument/2006/relationships/slideLayout" Target="../slideLayouts/slideLayout1.xml"/><Relationship Id="rId6" Type="http://schemas.openxmlformats.org/officeDocument/2006/relationships/image" Target="../media/image8.tiff"/><Relationship Id="rId11" Type="http://schemas.openxmlformats.org/officeDocument/2006/relationships/slide" Target="slide9.xml"/><Relationship Id="rId5" Type="http://schemas.openxmlformats.org/officeDocument/2006/relationships/image" Target="../media/image7.tiff"/><Relationship Id="rId15" Type="http://schemas.openxmlformats.org/officeDocument/2006/relationships/slide" Target="slide16.xml"/><Relationship Id="rId10" Type="http://schemas.openxmlformats.org/officeDocument/2006/relationships/slide" Target="slide7.xml"/><Relationship Id="rId19" Type="http://schemas.openxmlformats.org/officeDocument/2006/relationships/slide" Target="slide23.xml"/><Relationship Id="rId4" Type="http://schemas.openxmlformats.org/officeDocument/2006/relationships/image" Target="../media/image6.tiff"/><Relationship Id="rId9" Type="http://schemas.openxmlformats.org/officeDocument/2006/relationships/slide" Target="slide6.xml"/><Relationship Id="rId14" Type="http://schemas.openxmlformats.org/officeDocument/2006/relationships/slide" Target="slide13.xml"/><Relationship Id="rId22" Type="http://schemas.openxmlformats.org/officeDocument/2006/relationships/slide" Target="slide20.xml"/></Relationships>
</file>

<file path=ppt/slides/_rels/slide8.xml.rels><?xml version="1.0" encoding="UTF-8" standalone="yes"?>
<Relationships xmlns="http://schemas.openxmlformats.org/package/2006/relationships"><Relationship Id="rId8" Type="http://schemas.openxmlformats.org/officeDocument/2006/relationships/slide" Target="slide6.xml"/><Relationship Id="rId13" Type="http://schemas.openxmlformats.org/officeDocument/2006/relationships/slide" Target="slide13.xml"/><Relationship Id="rId18" Type="http://schemas.openxmlformats.org/officeDocument/2006/relationships/slide" Target="slide23.xml"/><Relationship Id="rId3" Type="http://schemas.openxmlformats.org/officeDocument/2006/relationships/package" Target="../embeddings/Microsoft_Office_Word___4.docx"/><Relationship Id="rId21" Type="http://schemas.openxmlformats.org/officeDocument/2006/relationships/slide" Target="slide20.xml"/><Relationship Id="rId7" Type="http://schemas.openxmlformats.org/officeDocument/2006/relationships/slide" Target="slide5.xml"/><Relationship Id="rId12" Type="http://schemas.openxmlformats.org/officeDocument/2006/relationships/slide" Target="slide12.xml"/><Relationship Id="rId17" Type="http://schemas.openxmlformats.org/officeDocument/2006/relationships/slide" Target="slide22.xml"/><Relationship Id="rId2" Type="http://schemas.openxmlformats.org/officeDocument/2006/relationships/slideLayout" Target="../slideLayouts/slideLayout1.xml"/><Relationship Id="rId16" Type="http://schemas.openxmlformats.org/officeDocument/2006/relationships/slide" Target="slide21.xml"/><Relationship Id="rId20" Type="http://schemas.openxmlformats.org/officeDocument/2006/relationships/slide" Target="slide26.xml"/><Relationship Id="rId1" Type="http://schemas.openxmlformats.org/officeDocument/2006/relationships/vmlDrawing" Target="../drawings/vmlDrawing2.vml"/><Relationship Id="rId6" Type="http://schemas.openxmlformats.org/officeDocument/2006/relationships/slide" Target="slide4.xml"/><Relationship Id="rId11" Type="http://schemas.openxmlformats.org/officeDocument/2006/relationships/slide" Target="slide11.xml"/><Relationship Id="rId5" Type="http://schemas.openxmlformats.org/officeDocument/2006/relationships/package" Target="../embeddings/Microsoft_Office_Word___6.docx"/><Relationship Id="rId15" Type="http://schemas.openxmlformats.org/officeDocument/2006/relationships/slide" Target="slide19.xml"/><Relationship Id="rId10" Type="http://schemas.openxmlformats.org/officeDocument/2006/relationships/slide" Target="slide9.xml"/><Relationship Id="rId19" Type="http://schemas.openxmlformats.org/officeDocument/2006/relationships/slide" Target="slide24.xml"/><Relationship Id="rId4" Type="http://schemas.openxmlformats.org/officeDocument/2006/relationships/package" Target="../embeddings/Microsoft_Office_Word___5.docx"/><Relationship Id="rId9" Type="http://schemas.openxmlformats.org/officeDocument/2006/relationships/slide" Target="slide7.xml"/><Relationship Id="rId14" Type="http://schemas.openxmlformats.org/officeDocument/2006/relationships/slide" Target="slide16.xml"/></Relationships>
</file>

<file path=ppt/slides/_rels/slide9.xml.rels><?xml version="1.0" encoding="UTF-8" standalone="yes"?>
<Relationships xmlns="http://schemas.openxmlformats.org/package/2006/relationships"><Relationship Id="rId8" Type="http://schemas.openxmlformats.org/officeDocument/2006/relationships/slide" Target="slide12.xml"/><Relationship Id="rId13" Type="http://schemas.openxmlformats.org/officeDocument/2006/relationships/slide" Target="slide22.xml"/><Relationship Id="rId3" Type="http://schemas.openxmlformats.org/officeDocument/2006/relationships/slide" Target="slide5.xml"/><Relationship Id="rId7" Type="http://schemas.openxmlformats.org/officeDocument/2006/relationships/slide" Target="slide11.xml"/><Relationship Id="rId12" Type="http://schemas.openxmlformats.org/officeDocument/2006/relationships/slide" Target="slide21.xml"/><Relationship Id="rId17" Type="http://schemas.openxmlformats.org/officeDocument/2006/relationships/slide" Target="slide20.xml"/><Relationship Id="rId2" Type="http://schemas.openxmlformats.org/officeDocument/2006/relationships/slide" Target="slide4.xml"/><Relationship Id="rId16" Type="http://schemas.openxmlformats.org/officeDocument/2006/relationships/slide" Target="slide26.xml"/><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slide" Target="slide19.xml"/><Relationship Id="rId5" Type="http://schemas.openxmlformats.org/officeDocument/2006/relationships/slide" Target="slide7.xml"/><Relationship Id="rId15" Type="http://schemas.openxmlformats.org/officeDocument/2006/relationships/slide" Target="slide24.xml"/><Relationship Id="rId10" Type="http://schemas.openxmlformats.org/officeDocument/2006/relationships/slide" Target="slide16.xml"/><Relationship Id="rId4" Type="http://schemas.openxmlformats.org/officeDocument/2006/relationships/slide" Target="slide6.xml"/><Relationship Id="rId9" Type="http://schemas.openxmlformats.org/officeDocument/2006/relationships/slide" Target="slide13.xml"/><Relationship Id="rId14" Type="http://schemas.openxmlformats.org/officeDocument/2006/relationships/slide" Target="slide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183594" y="2164130"/>
            <a:ext cx="9823225" cy="1175130"/>
          </a:xfrm>
          <a:prstGeom prst="rect">
            <a:avLst/>
          </a:prstGeom>
          <a:noFill/>
        </p:spPr>
        <p:txBody>
          <a:bodyPr wrap="square" rtlCol="0">
            <a:spAutoFit/>
          </a:bodyPr>
          <a:lstStyle/>
          <a:p>
            <a:pPr algn="ctr">
              <a:lnSpc>
                <a:spcPct val="130000"/>
              </a:lnSpc>
            </a:pPr>
            <a:r>
              <a:rPr lang="zh-CN"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电路与</a:t>
            </a:r>
            <a:r>
              <a:rPr lang="zh-CN"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电磁感应</a:t>
            </a:r>
            <a:endParaRPr lang="zh-CN"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9" name="矩形 8"/>
          <p:cNvSpPr>
            <a:spLocks noChangeArrowheads="1"/>
          </p:cNvSpPr>
          <p:nvPr/>
        </p:nvSpPr>
        <p:spPr bwMode="auto">
          <a:xfrm>
            <a:off x="1183594" y="1773610"/>
            <a:ext cx="2462681"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600" b="1" i="1" dirty="0">
                <a:solidFill>
                  <a:schemeClr val="accent6">
                    <a:lumMod val="75000"/>
                  </a:schemeClr>
                </a:solidFill>
                <a:latin typeface="华文细黑" pitchFamily="2" charset="-122"/>
                <a:ea typeface="华文细黑" pitchFamily="2" charset="-122"/>
              </a:rPr>
              <a:t>基础知识再重温</a:t>
            </a:r>
            <a:endParaRPr lang="en-US" altLang="zh-CN" sz="1600" b="1" i="1" dirty="0">
              <a:solidFill>
                <a:schemeClr val="accent6">
                  <a:lumMod val="75000"/>
                </a:schemeClr>
              </a:solidFill>
              <a:latin typeface="华文细黑" pitchFamily="2" charset="-122"/>
              <a:ea typeface="华文细黑" pitchFamily="2" charset="-122"/>
            </a:endParaRPr>
          </a:p>
        </p:txBody>
      </p:sp>
      <p:pic>
        <p:nvPicPr>
          <p:cNvPr id="33795" name="Picture 3" descr="C:\Users\Administrator\Desktop\新建文件夹\风景图片\20127261618543713.jpg"/>
          <p:cNvPicPr preferRelativeResize="0">
            <a:picLocks noChangeArrowheads="1"/>
          </p:cNvPicPr>
          <p:nvPr/>
        </p:nvPicPr>
        <p:blipFill rotWithShape="1">
          <a:blip r:embed="rId2">
            <a:extLst>
              <a:ext uri="{28A0092B-C50C-407E-A947-70E740481C1C}">
                <a14:useLocalDpi xmlns:a14="http://schemas.microsoft.com/office/drawing/2010/main" xmlns="" val="0"/>
              </a:ext>
            </a:extLst>
          </a:blip>
          <a:srcRect b="60902"/>
          <a:stretch/>
        </p:blipFill>
        <p:spPr bwMode="auto">
          <a:xfrm>
            <a:off x="0" y="4519588"/>
            <a:ext cx="12190413" cy="2340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510630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35" name="表格 34"/>
          <p:cNvGraphicFramePr>
            <a:graphicFrameLocks noGrp="1"/>
          </p:cNvGraphicFramePr>
          <p:nvPr>
            <p:extLst>
              <p:ext uri="{D42A27DB-BD31-4B8C-83A1-F6EECF244321}">
                <p14:modId xmlns:p14="http://schemas.microsoft.com/office/powerpoint/2010/main" xmlns="" val="740647132"/>
              </p:ext>
            </p:extLst>
          </p:nvPr>
        </p:nvGraphicFramePr>
        <p:xfrm>
          <a:off x="2071007" y="837506"/>
          <a:ext cx="8048398" cy="2917724"/>
        </p:xfrm>
        <a:graphic>
          <a:graphicData uri="http://schemas.openxmlformats.org/drawingml/2006/table">
            <a:tbl>
              <a:tblPr/>
              <a:tblGrid>
                <a:gridCol w="6066816"/>
                <a:gridCol w="1981582"/>
              </a:tblGrid>
              <a:tr h="729431">
                <a:tc>
                  <a:txBody>
                    <a:bodyPr/>
                    <a:lstStyle/>
                    <a:p>
                      <a:pPr algn="just">
                        <a:lnSpc>
                          <a:spcPct val="150000"/>
                        </a:lnSpc>
                        <a:spcAft>
                          <a:spcPts val="0"/>
                        </a:spcAft>
                      </a:pPr>
                      <a:r>
                        <a:rPr lang="en-US" sz="2800" kern="100" baseline="0" dirty="0" smtClean="0">
                          <a:effectLst/>
                          <a:latin typeface="宋体"/>
                          <a:ea typeface="华文细黑"/>
                          <a:cs typeface="Times New Roman"/>
                        </a:rPr>
                        <a:t> ⑦</a:t>
                      </a:r>
                      <a:r>
                        <a:rPr lang="zh-CN" sz="2800" kern="100" baseline="0" dirty="0">
                          <a:effectLst/>
                          <a:latin typeface="Times New Roman"/>
                          <a:ea typeface="华文细黑"/>
                          <a:cs typeface="Times New Roman"/>
                        </a:rPr>
                        <a:t>电流稳定后的理想电感器</a:t>
                      </a:r>
                      <a:endParaRPr lang="zh-CN" sz="2800" kern="100" baseline="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 </a:t>
                      </a:r>
                      <a:endParaRPr lang="zh-CN" sz="2800" kern="100" baseline="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9431">
                <a:tc>
                  <a:txBody>
                    <a:bodyPr/>
                    <a:lstStyle/>
                    <a:p>
                      <a:pPr algn="just">
                        <a:lnSpc>
                          <a:spcPct val="150000"/>
                        </a:lnSpc>
                        <a:spcAft>
                          <a:spcPts val="0"/>
                        </a:spcAft>
                      </a:pPr>
                      <a:r>
                        <a:rPr lang="en-US" sz="2800" kern="100" baseline="0" dirty="0" smtClean="0">
                          <a:effectLst/>
                          <a:latin typeface="宋体"/>
                          <a:ea typeface="华文细黑"/>
                          <a:cs typeface="Times New Roman"/>
                        </a:rPr>
                        <a:t> ⑧</a:t>
                      </a:r>
                      <a:r>
                        <a:rPr lang="zh-CN" sz="2800" kern="100" baseline="0" dirty="0">
                          <a:effectLst/>
                          <a:latin typeface="Times New Roman"/>
                          <a:ea typeface="华文细黑"/>
                          <a:cs typeface="Times New Roman"/>
                        </a:rPr>
                        <a:t>正接的理想二极管</a:t>
                      </a:r>
                      <a:endParaRPr lang="zh-CN" sz="2800" kern="100" baseline="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 </a:t>
                      </a:r>
                      <a:endParaRPr lang="zh-CN" sz="2800" kern="100" baseline="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9431">
                <a:tc>
                  <a:txBody>
                    <a:bodyPr/>
                    <a:lstStyle/>
                    <a:p>
                      <a:pPr algn="just">
                        <a:lnSpc>
                          <a:spcPct val="150000"/>
                        </a:lnSpc>
                        <a:spcAft>
                          <a:spcPts val="0"/>
                        </a:spcAft>
                      </a:pPr>
                      <a:r>
                        <a:rPr lang="en-US" sz="2800" kern="100" baseline="0" dirty="0" smtClean="0">
                          <a:effectLst/>
                          <a:latin typeface="宋体"/>
                          <a:ea typeface="华文细黑"/>
                          <a:cs typeface="Times New Roman"/>
                        </a:rPr>
                        <a:t> ⑨</a:t>
                      </a:r>
                      <a:r>
                        <a:rPr lang="zh-CN" sz="2800" kern="100" baseline="0" dirty="0">
                          <a:effectLst/>
                          <a:latin typeface="Times New Roman"/>
                          <a:ea typeface="华文细黑"/>
                          <a:cs typeface="Times New Roman"/>
                        </a:rPr>
                        <a:t>电路中并联的非理想电压表</a:t>
                      </a:r>
                      <a:endParaRPr lang="zh-CN" sz="2800" kern="100" baseline="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 </a:t>
                      </a:r>
                      <a:endParaRPr lang="zh-CN" sz="2800" kern="100" baseline="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9431">
                <a:tc>
                  <a:txBody>
                    <a:bodyPr/>
                    <a:lstStyle/>
                    <a:p>
                      <a:pPr algn="just">
                        <a:lnSpc>
                          <a:spcPct val="150000"/>
                        </a:lnSpc>
                        <a:spcAft>
                          <a:spcPts val="0"/>
                        </a:spcAft>
                      </a:pPr>
                      <a:r>
                        <a:rPr lang="en-US" sz="2800" kern="100" baseline="0" dirty="0" smtClean="0">
                          <a:effectLst/>
                          <a:latin typeface="宋体"/>
                          <a:ea typeface="华文细黑"/>
                          <a:cs typeface="Times New Roman"/>
                        </a:rPr>
                        <a:t> ⑩</a:t>
                      </a:r>
                      <a:r>
                        <a:rPr lang="zh-CN" sz="2800" kern="100" baseline="0" dirty="0">
                          <a:effectLst/>
                          <a:latin typeface="Times New Roman"/>
                          <a:ea typeface="华文细黑"/>
                          <a:cs typeface="Times New Roman"/>
                        </a:rPr>
                        <a:t>电路中串联的非理想电流表</a:t>
                      </a:r>
                      <a:endParaRPr lang="zh-CN" sz="2800" kern="100" baseline="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 </a:t>
                      </a:r>
                      <a:endParaRPr lang="zh-CN" sz="2800" kern="100" baseline="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矩形 2"/>
          <p:cNvSpPr/>
          <p:nvPr/>
        </p:nvSpPr>
        <p:spPr>
          <a:xfrm>
            <a:off x="282878" y="3837971"/>
            <a:ext cx="9812557" cy="2595839"/>
          </a:xfrm>
          <a:prstGeom prst="rect">
            <a:avLst/>
          </a:prstGeom>
        </p:spPr>
        <p:txBody>
          <a:bodyPr>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latin typeface="宋体"/>
                <a:ea typeface="华文细黑"/>
                <a:cs typeface="Times New Roman"/>
              </a:rPr>
              <a:t>①②③④</a:t>
            </a:r>
            <a:r>
              <a:rPr lang="zh-CN" altLang="zh-CN" sz="2800" kern="100" dirty="0">
                <a:latin typeface="Times New Roman"/>
                <a:ea typeface="华文细黑"/>
                <a:cs typeface="Times New Roman"/>
              </a:rPr>
              <a:t>所在支路视作断路；</a:t>
            </a:r>
            <a:endParaRPr lang="zh-CN" altLang="zh-CN" sz="280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⑤⑥⑦⑧</a:t>
            </a:r>
            <a:r>
              <a:rPr lang="zh-CN" altLang="zh-CN" sz="2800" kern="100" dirty="0">
                <a:latin typeface="Times New Roman"/>
                <a:ea typeface="华文细黑"/>
                <a:cs typeface="Times New Roman"/>
              </a:rPr>
              <a:t>所在支路视作短路；</a:t>
            </a:r>
            <a:endParaRPr lang="zh-CN" altLang="zh-CN" sz="280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⑨</a:t>
            </a:r>
            <a:r>
              <a:rPr lang="zh-CN" altLang="zh-CN" sz="2800" kern="100" dirty="0">
                <a:latin typeface="Times New Roman"/>
                <a:ea typeface="华文细黑"/>
                <a:cs typeface="Times New Roman"/>
              </a:rPr>
              <a:t>视作理想电压表与其内阻并联；</a:t>
            </a:r>
            <a:endParaRPr lang="zh-CN" altLang="zh-CN" sz="280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⑩</a:t>
            </a:r>
            <a:r>
              <a:rPr lang="zh-CN" altLang="zh-CN" sz="2800" kern="100" dirty="0">
                <a:latin typeface="Times New Roman"/>
                <a:ea typeface="华文细黑"/>
                <a:cs typeface="Times New Roman"/>
              </a:rPr>
              <a:t>视作理想电流表与其内阻串联</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36" name="Rectangle 21">
            <a:hlinkClick r:id="rId2"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7" name="Rectangle 21">
            <a:hlinkClick r:id="rId3"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8" name="Rectangle 21">
            <a:hlinkClick r:id="rId4"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9" name="Rectangle 21">
            <a:hlinkClick r:id="rId5"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0" name="Rectangle 21">
            <a:hlinkClick r:id="rId6"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41" name="Rectangle 21">
            <a:hlinkClick r:id="rId7"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2" name="Rectangle 21">
            <a:hlinkClick r:id="rId8"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3" name="Rectangle 21">
            <a:hlinkClick r:id="rId9"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44" name="Rectangle 21">
            <a:hlinkClick r:id="rId10"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5" name="Rectangle 21">
            <a:hlinkClick r:id="rId11"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7" name="Rectangle 21">
            <a:hlinkClick r:id="rId12"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8" name="Rectangle 21">
            <a:hlinkClick r:id="rId13"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9" name="Rectangle 21">
            <a:hlinkClick r:id="rId14"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0" name="Rectangle 21">
            <a:hlinkClick r:id="rId15"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1" name="Rectangle 21">
            <a:hlinkClick r:id="rId16"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2" name="Rectangle 21">
            <a:hlinkClick r:id="rId17"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378870995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0" nodeType="clickEffect">
                                  <p:stCondLst>
                                    <p:cond delay="0"/>
                                  </p:stCondLst>
                                  <p:childTnLst>
                                    <p:animEffect transition="out" filter="fade">
                                      <p:cBhvr>
                                        <p:cTn id="20" dur="500"/>
                                        <p:tgtEl>
                                          <p:spTgt spid="3">
                                            <p:txEl>
                                              <p:pRg st="0" end="0"/>
                                            </p:txEl>
                                          </p:spTgt>
                                        </p:tgtEl>
                                      </p:cBhvr>
                                    </p:animEffect>
                                    <p:set>
                                      <p:cBhvr>
                                        <p:cTn id="21" dur="1" fill="hold">
                                          <p:stCondLst>
                                            <p:cond delay="499"/>
                                          </p:stCondLst>
                                        </p:cTn>
                                        <p:tgtEl>
                                          <p:spTgt spid="3">
                                            <p:txEl>
                                              <p:pRg st="0" end="0"/>
                                            </p:txEl>
                                          </p:spTgt>
                                        </p:tgtEl>
                                        <p:attrNameLst>
                                          <p:attrName>style.visibility</p:attrName>
                                        </p:attrNameLst>
                                      </p:cBhvr>
                                      <p:to>
                                        <p:strVal val="hidden"/>
                                      </p:to>
                                    </p:set>
                                  </p:childTnLst>
                                </p:cTn>
                              </p:par>
                              <p:par>
                                <p:cTn id="22" presetID="10" presetClass="exit" presetSubtype="0" fill="hold" grpId="0" nodeType="withEffect">
                                  <p:stCondLst>
                                    <p:cond delay="0"/>
                                  </p:stCondLst>
                                  <p:childTnLst>
                                    <p:animEffect transition="out" filter="fade">
                                      <p:cBhvr>
                                        <p:cTn id="23" dur="500"/>
                                        <p:tgtEl>
                                          <p:spTgt spid="3">
                                            <p:txEl>
                                              <p:pRg st="1" end="1"/>
                                            </p:txEl>
                                          </p:spTgt>
                                        </p:tgtEl>
                                      </p:cBhvr>
                                    </p:animEffect>
                                    <p:set>
                                      <p:cBhvr>
                                        <p:cTn id="24" dur="1" fill="hold">
                                          <p:stCondLst>
                                            <p:cond delay="499"/>
                                          </p:stCondLst>
                                        </p:cTn>
                                        <p:tgtEl>
                                          <p:spTgt spid="3">
                                            <p:txEl>
                                              <p:pRg st="1" end="1"/>
                                            </p:txEl>
                                          </p:spTgt>
                                        </p:tgtEl>
                                        <p:attrNameLst>
                                          <p:attrName>style.visibility</p:attrName>
                                        </p:attrNameLst>
                                      </p:cBhvr>
                                      <p:to>
                                        <p:strVal val="hidden"/>
                                      </p:to>
                                    </p:set>
                                  </p:childTnLst>
                                </p:cTn>
                              </p:par>
                              <p:par>
                                <p:cTn id="25" presetID="10" presetClass="exit" presetSubtype="0" fill="hold" grpId="0" nodeType="withEffect">
                                  <p:stCondLst>
                                    <p:cond delay="0"/>
                                  </p:stCondLst>
                                  <p:childTnLst>
                                    <p:animEffect transition="out" filter="fade">
                                      <p:cBhvr>
                                        <p:cTn id="26" dur="500"/>
                                        <p:tgtEl>
                                          <p:spTgt spid="3">
                                            <p:txEl>
                                              <p:pRg st="2" end="2"/>
                                            </p:txEl>
                                          </p:spTgt>
                                        </p:tgtEl>
                                      </p:cBhvr>
                                    </p:animEffect>
                                    <p:set>
                                      <p:cBhvr>
                                        <p:cTn id="27" dur="1" fill="hold">
                                          <p:stCondLst>
                                            <p:cond delay="499"/>
                                          </p:stCondLst>
                                        </p:cTn>
                                        <p:tgtEl>
                                          <p:spTgt spid="3">
                                            <p:txEl>
                                              <p:pRg st="2" end="2"/>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3">
                                            <p:txEl>
                                              <p:pRg st="3" end="3"/>
                                            </p:txEl>
                                          </p:spTgt>
                                        </p:tgtEl>
                                      </p:cBhvr>
                                    </p:animEffect>
                                    <p:set>
                                      <p:cBhvr>
                                        <p:cTn id="30"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34566" y="748943"/>
            <a:ext cx="11409907" cy="4616648"/>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你能叙述分析直流电路动态问题的程序法吗？电路动态分析的技巧有哪些？</a:t>
            </a:r>
            <a:endParaRPr lang="zh-CN" altLang="zh-CN" sz="1050" kern="100" dirty="0">
              <a:latin typeface="宋体"/>
              <a:cs typeface="Courier New"/>
            </a:endParaRPr>
          </a:p>
          <a:p>
            <a:pPr algn="just">
              <a:lnSpc>
                <a:spcPct val="150000"/>
              </a:lnSpc>
              <a:spcAft>
                <a:spcPts val="0"/>
              </a:spcAft>
            </a:pPr>
            <a:r>
              <a:rPr lang="zh-CN" altLang="zh-CN" sz="2800" b="1" kern="100" spc="20" dirty="0">
                <a:solidFill>
                  <a:srgbClr val="0000FF"/>
                </a:solidFill>
                <a:latin typeface="Times New Roman"/>
                <a:ea typeface="华文细黑"/>
                <a:cs typeface="Times New Roman"/>
              </a:rPr>
              <a:t>答案　</a:t>
            </a:r>
            <a:r>
              <a:rPr lang="zh-CN" altLang="zh-CN" sz="2800" kern="100" spc="20" dirty="0">
                <a:latin typeface="Times New Roman"/>
                <a:ea typeface="华文细黑"/>
                <a:cs typeface="Times New Roman"/>
              </a:rPr>
              <a:t>程序法：基本思路是</a:t>
            </a:r>
            <a:r>
              <a:rPr lang="en-US" altLang="zh-CN" sz="2800" kern="100" spc="20" dirty="0">
                <a:latin typeface="宋体"/>
                <a:ea typeface="华文细黑"/>
                <a:cs typeface="Times New Roman"/>
              </a:rPr>
              <a:t>“</a:t>
            </a:r>
            <a:r>
              <a:rPr lang="zh-CN" altLang="zh-CN" sz="2800" kern="100" spc="20" dirty="0">
                <a:latin typeface="Times New Roman"/>
                <a:ea typeface="华文细黑"/>
                <a:cs typeface="Times New Roman"/>
              </a:rPr>
              <a:t>部分</a:t>
            </a:r>
            <a:r>
              <a:rPr lang="en-US" altLang="zh-CN" sz="2800" kern="100" spc="20" dirty="0">
                <a:latin typeface="Times New Roman"/>
                <a:ea typeface="华文细黑"/>
                <a:cs typeface="Courier New"/>
              </a:rPr>
              <a:t>—</a:t>
            </a:r>
            <a:r>
              <a:rPr lang="zh-CN" altLang="zh-CN" sz="2800" kern="100" spc="20" dirty="0">
                <a:latin typeface="Times New Roman"/>
                <a:ea typeface="华文细黑"/>
                <a:cs typeface="Times New Roman"/>
              </a:rPr>
              <a:t>整体</a:t>
            </a:r>
            <a:r>
              <a:rPr lang="en-US" altLang="zh-CN" sz="2800" kern="100" spc="20" dirty="0">
                <a:latin typeface="Times New Roman"/>
                <a:ea typeface="华文细黑"/>
                <a:cs typeface="Courier New"/>
              </a:rPr>
              <a:t>—</a:t>
            </a:r>
            <a:r>
              <a:rPr lang="zh-CN" altLang="zh-CN" sz="2800" kern="100" spc="20" dirty="0">
                <a:latin typeface="Times New Roman"/>
                <a:ea typeface="华文细黑"/>
                <a:cs typeface="Times New Roman"/>
              </a:rPr>
              <a:t>部分</a:t>
            </a:r>
            <a:r>
              <a:rPr lang="en-US" altLang="zh-CN" sz="2800" kern="100" spc="20" dirty="0">
                <a:latin typeface="宋体"/>
                <a:ea typeface="华文细黑"/>
                <a:cs typeface="Times New Roman"/>
              </a:rPr>
              <a:t>”</a:t>
            </a:r>
            <a:r>
              <a:rPr lang="zh-CN" altLang="zh-CN" sz="2800" kern="100" spc="20" dirty="0">
                <a:latin typeface="Times New Roman"/>
                <a:ea typeface="华文细黑"/>
                <a:cs typeface="Times New Roman"/>
              </a:rPr>
              <a:t>，即</a:t>
            </a:r>
            <a:r>
              <a:rPr lang="en-US" altLang="zh-CN" sz="2800" i="1" kern="100" spc="20" dirty="0">
                <a:latin typeface="Times New Roman"/>
                <a:ea typeface="华文细黑"/>
                <a:cs typeface="Courier New"/>
              </a:rPr>
              <a:t>R</a:t>
            </a:r>
            <a:r>
              <a:rPr lang="zh-CN" altLang="zh-CN" sz="2800" kern="100" spc="20" baseline="-25000" dirty="0">
                <a:latin typeface="Times New Roman"/>
                <a:ea typeface="华文细黑"/>
                <a:cs typeface="Times New Roman"/>
              </a:rPr>
              <a:t>局</a:t>
            </a:r>
            <a:r>
              <a:rPr lang="en-US" altLang="zh-CN" sz="2800" kern="100" spc="20" dirty="0">
                <a:latin typeface="Times New Roman"/>
                <a:ea typeface="华文细黑"/>
                <a:cs typeface="Courier New"/>
              </a:rPr>
              <a:t>(</a:t>
            </a:r>
            <a:r>
              <a:rPr lang="zh-CN" altLang="zh-CN" sz="2800" kern="100" spc="20" dirty="0">
                <a:latin typeface="Times New Roman"/>
                <a:ea typeface="华文细黑"/>
                <a:cs typeface="Times New Roman"/>
              </a:rPr>
              <a:t>增大或减小</a:t>
            </a:r>
            <a:r>
              <a:rPr lang="en-US" altLang="zh-CN" sz="2800" kern="100" spc="20" dirty="0" smtClean="0">
                <a:latin typeface="Times New Roman"/>
                <a:ea typeface="华文细黑"/>
                <a:cs typeface="Courier New"/>
              </a:rPr>
              <a:t>)</a:t>
            </a:r>
          </a:p>
          <a:p>
            <a:pPr algn="just">
              <a:lnSpc>
                <a:spcPct val="150000"/>
              </a:lnSpc>
              <a:spcAft>
                <a:spcPts val="0"/>
              </a:spcAft>
            </a:pPr>
            <a:r>
              <a:rPr lang="en-US" altLang="zh-CN" sz="2800" kern="100" spc="-100" dirty="0" smtClean="0">
                <a:latin typeface="宋体"/>
                <a:ea typeface="华文细黑"/>
                <a:cs typeface="Times New Roman"/>
              </a:rPr>
              <a:t>→</a:t>
            </a:r>
            <a:r>
              <a:rPr lang="en-US" altLang="zh-CN" sz="2800" i="1" kern="100" spc="-100" dirty="0">
                <a:latin typeface="Times New Roman"/>
                <a:ea typeface="华文细黑"/>
                <a:cs typeface="Courier New"/>
              </a:rPr>
              <a:t>R</a:t>
            </a:r>
            <a:r>
              <a:rPr lang="zh-CN" altLang="zh-CN" sz="2800" kern="100" spc="-100" baseline="-25000" dirty="0">
                <a:latin typeface="Times New Roman"/>
                <a:ea typeface="华文细黑"/>
                <a:cs typeface="Times New Roman"/>
              </a:rPr>
              <a:t>总</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增大或减小</a:t>
            </a:r>
            <a:r>
              <a:rPr lang="en-US" altLang="zh-CN" sz="2800" kern="100" spc="-100" dirty="0">
                <a:latin typeface="Times New Roman"/>
                <a:ea typeface="华文细黑"/>
                <a:cs typeface="Courier New"/>
              </a:rPr>
              <a:t>)</a:t>
            </a:r>
            <a:r>
              <a:rPr lang="en-US" altLang="zh-CN" sz="2800" kern="100" spc="-100" dirty="0">
                <a:latin typeface="宋体"/>
                <a:ea typeface="华文细黑"/>
                <a:cs typeface="Times New Roman"/>
              </a:rPr>
              <a:t>→</a:t>
            </a:r>
            <a:r>
              <a:rPr lang="en-US" altLang="zh-CN" sz="2800" i="1" kern="100" spc="-100" dirty="0">
                <a:latin typeface="Times New Roman"/>
                <a:ea typeface="华文细黑"/>
                <a:cs typeface="Courier New"/>
              </a:rPr>
              <a:t>I</a:t>
            </a:r>
            <a:r>
              <a:rPr lang="zh-CN" altLang="zh-CN" sz="2800" kern="100" spc="-100" baseline="-25000" dirty="0">
                <a:latin typeface="Times New Roman"/>
                <a:ea typeface="华文细黑"/>
                <a:cs typeface="Times New Roman"/>
              </a:rPr>
              <a:t>总</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减小或增大</a:t>
            </a:r>
            <a:r>
              <a:rPr lang="en-US" altLang="zh-CN" sz="2800" kern="100" spc="-100" dirty="0">
                <a:latin typeface="Times New Roman"/>
                <a:ea typeface="华文细黑"/>
                <a:cs typeface="Courier New"/>
              </a:rPr>
              <a:t>)</a:t>
            </a:r>
            <a:r>
              <a:rPr lang="en-US" altLang="zh-CN" sz="2800" kern="100" spc="-100" dirty="0">
                <a:latin typeface="宋体"/>
                <a:ea typeface="华文细黑"/>
                <a:cs typeface="Times New Roman"/>
              </a:rPr>
              <a:t>→</a:t>
            </a:r>
            <a:r>
              <a:rPr lang="en-US" altLang="zh-CN" sz="2800" i="1" kern="100" spc="-100" dirty="0">
                <a:latin typeface="Times New Roman"/>
                <a:ea typeface="华文细黑"/>
                <a:cs typeface="Courier New"/>
              </a:rPr>
              <a:t>U</a:t>
            </a:r>
            <a:r>
              <a:rPr lang="zh-CN" altLang="zh-CN" sz="2800" kern="100" spc="-100" baseline="-25000" dirty="0">
                <a:latin typeface="Times New Roman"/>
                <a:ea typeface="华文细黑"/>
                <a:cs typeface="Times New Roman"/>
              </a:rPr>
              <a:t>外</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增大或减小</a:t>
            </a:r>
            <a:r>
              <a:rPr lang="en-US" altLang="zh-CN" sz="2800" kern="100" spc="-100" dirty="0">
                <a:latin typeface="Times New Roman"/>
                <a:ea typeface="华文细黑"/>
                <a:cs typeface="Courier New"/>
              </a:rPr>
              <a:t>)</a:t>
            </a:r>
            <a:r>
              <a:rPr lang="en-US" altLang="zh-CN" sz="2800" kern="100" spc="-100" dirty="0">
                <a:latin typeface="宋体"/>
                <a:ea typeface="华文细黑"/>
                <a:cs typeface="Times New Roman"/>
              </a:rPr>
              <a:t>→</a:t>
            </a:r>
            <a:r>
              <a:rPr lang="en-US" altLang="zh-CN" sz="2800" i="1" kern="100" spc="-100" dirty="0">
                <a:latin typeface="Times New Roman"/>
                <a:ea typeface="华文细黑"/>
                <a:cs typeface="Courier New"/>
              </a:rPr>
              <a:t>I</a:t>
            </a:r>
            <a:r>
              <a:rPr lang="zh-CN" altLang="zh-CN" sz="2800" kern="100" spc="-100" baseline="-25000" dirty="0">
                <a:latin typeface="Times New Roman"/>
                <a:ea typeface="华文细黑"/>
                <a:cs typeface="Times New Roman"/>
              </a:rPr>
              <a:t>部分</a:t>
            </a:r>
            <a:r>
              <a:rPr lang="zh-CN" altLang="zh-CN" sz="2800" kern="100" spc="-100" dirty="0">
                <a:latin typeface="Times New Roman"/>
                <a:ea typeface="华文细黑"/>
                <a:cs typeface="Times New Roman"/>
              </a:rPr>
              <a:t>、</a:t>
            </a:r>
            <a:r>
              <a:rPr lang="en-US" altLang="zh-CN" sz="2800" i="1" kern="100" spc="-100" dirty="0">
                <a:latin typeface="Times New Roman"/>
                <a:ea typeface="华文细黑"/>
                <a:cs typeface="Courier New"/>
              </a:rPr>
              <a:t>U</a:t>
            </a:r>
            <a:r>
              <a:rPr lang="zh-CN" altLang="zh-CN" sz="2800" kern="100" spc="-100" baseline="-25000" dirty="0">
                <a:latin typeface="Times New Roman"/>
                <a:ea typeface="华文细黑"/>
                <a:cs typeface="Times New Roman"/>
              </a:rPr>
              <a:t>部分</a:t>
            </a:r>
            <a:r>
              <a:rPr lang="zh-CN" altLang="zh-CN" sz="2800" kern="100" spc="-100" dirty="0">
                <a:latin typeface="Times New Roman"/>
                <a:ea typeface="华文细黑"/>
                <a:cs typeface="Times New Roman"/>
              </a:rPr>
              <a:t>的变化</a:t>
            </a:r>
            <a:r>
              <a:rPr lang="en-US" altLang="zh-CN" sz="2800" kern="100" spc="-100" dirty="0">
                <a:latin typeface="Times New Roman"/>
                <a:ea typeface="华文细黑"/>
                <a:cs typeface="Courier New"/>
              </a:rPr>
              <a:t>.</a:t>
            </a:r>
            <a:endParaRPr lang="zh-CN" altLang="zh-CN" sz="1050" kern="100" spc="-100" dirty="0">
              <a:latin typeface="宋体"/>
              <a:cs typeface="Courier New"/>
            </a:endParaRPr>
          </a:p>
          <a:p>
            <a:pPr algn="just">
              <a:lnSpc>
                <a:spcPct val="150000"/>
              </a:lnSpc>
              <a:spcAft>
                <a:spcPts val="0"/>
              </a:spcAft>
            </a:pPr>
            <a:r>
              <a:rPr lang="zh-CN" altLang="zh-CN" sz="2800" kern="100" spc="20" dirty="0">
                <a:latin typeface="Times New Roman"/>
                <a:ea typeface="华文细黑"/>
                <a:cs typeface="Times New Roman"/>
              </a:rPr>
              <a:t>技巧：</a:t>
            </a:r>
            <a:r>
              <a:rPr lang="en-US" altLang="zh-CN" sz="2800" kern="100" spc="20" dirty="0">
                <a:latin typeface="Times New Roman"/>
                <a:ea typeface="华文细黑"/>
                <a:cs typeface="Courier New"/>
              </a:rPr>
              <a:t>(1)</a:t>
            </a:r>
            <a:r>
              <a:rPr lang="zh-CN" altLang="zh-CN" sz="2800" kern="100" spc="20" dirty="0">
                <a:latin typeface="Times New Roman"/>
                <a:ea typeface="华文细黑"/>
                <a:cs typeface="Times New Roman"/>
              </a:rPr>
              <a:t>任一电阻</a:t>
            </a:r>
            <a:r>
              <a:rPr lang="en-US" altLang="zh-CN" sz="2800" i="1" kern="100" spc="20" dirty="0">
                <a:latin typeface="Times New Roman"/>
                <a:ea typeface="华文细黑"/>
                <a:cs typeface="Courier New"/>
              </a:rPr>
              <a:t>R</a:t>
            </a:r>
            <a:r>
              <a:rPr lang="zh-CN" altLang="zh-CN" sz="2800" kern="100" spc="20" dirty="0">
                <a:latin typeface="Times New Roman"/>
                <a:ea typeface="华文细黑"/>
                <a:cs typeface="Times New Roman"/>
              </a:rPr>
              <a:t>阻值增大，与之串联</a:t>
            </a:r>
            <a:r>
              <a:rPr lang="en-US" altLang="zh-CN" sz="2800" kern="100" spc="20" dirty="0">
                <a:latin typeface="Times New Roman"/>
                <a:ea typeface="华文细黑"/>
                <a:cs typeface="Courier New"/>
              </a:rPr>
              <a:t>(</a:t>
            </a:r>
            <a:r>
              <a:rPr lang="zh-CN" altLang="zh-CN" sz="2800" kern="100" spc="20" dirty="0">
                <a:latin typeface="Times New Roman"/>
                <a:ea typeface="华文细黑"/>
                <a:cs typeface="Times New Roman"/>
              </a:rPr>
              <a:t>或并联</a:t>
            </a:r>
            <a:r>
              <a:rPr lang="en-US" altLang="zh-CN" sz="2800" kern="100" spc="20" dirty="0">
                <a:latin typeface="Times New Roman"/>
                <a:ea typeface="华文细黑"/>
                <a:cs typeface="Courier New"/>
              </a:rPr>
              <a:t>)</a:t>
            </a:r>
            <a:r>
              <a:rPr lang="zh-CN" altLang="zh-CN" sz="2800" kern="100" spc="20" dirty="0">
                <a:latin typeface="Times New Roman"/>
                <a:ea typeface="华文细黑"/>
                <a:cs typeface="Times New Roman"/>
              </a:rPr>
              <a:t>的电路的总电阻增大</a:t>
            </a:r>
            <a:r>
              <a:rPr lang="en-US" altLang="zh-CN" sz="2800" kern="100" spc="20" dirty="0" smtClean="0">
                <a:latin typeface="Times New Roman"/>
                <a:ea typeface="华文细黑"/>
                <a:cs typeface="Courier New"/>
              </a:rPr>
              <a:t>.</a:t>
            </a:r>
          </a:p>
          <a:p>
            <a:pPr algn="just">
              <a:lnSpc>
                <a:spcPct val="150000"/>
              </a:lnSpc>
              <a:spcAft>
                <a:spcPts val="0"/>
              </a:spcAft>
            </a:pPr>
            <a:r>
              <a:rPr lang="en-US" altLang="zh-CN" sz="2800" kern="100" spc="20" dirty="0" smtClean="0">
                <a:latin typeface="Times New Roman"/>
                <a:ea typeface="华文细黑"/>
                <a:cs typeface="Courier New"/>
              </a:rPr>
              <a:t>(</a:t>
            </a:r>
            <a:r>
              <a:rPr lang="en-US" altLang="zh-CN" sz="2800" kern="100" spc="20" dirty="0">
                <a:latin typeface="Times New Roman"/>
                <a:ea typeface="华文细黑"/>
                <a:cs typeface="Courier New"/>
              </a:rPr>
              <a:t>2)</a:t>
            </a:r>
            <a:r>
              <a:rPr lang="zh-CN" altLang="zh-CN" sz="2800" kern="100" dirty="0">
                <a:latin typeface="Times New Roman"/>
                <a:ea typeface="华文细黑"/>
                <a:cs typeface="Times New Roman"/>
              </a:rPr>
              <a:t>任一电阻</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阻值增大，必将引起与之并联的支路中电流</a:t>
            </a:r>
            <a:r>
              <a:rPr lang="en-US" altLang="zh-CN" sz="2800" i="1" kern="100" dirty="0">
                <a:latin typeface="Times New Roman"/>
                <a:ea typeface="华文细黑"/>
                <a:cs typeface="Courier New"/>
              </a:rPr>
              <a:t>I</a:t>
            </a:r>
            <a:r>
              <a:rPr lang="zh-CN" altLang="zh-CN" sz="2800" kern="100" baseline="-25000" dirty="0">
                <a:latin typeface="Times New Roman"/>
                <a:ea typeface="华文细黑"/>
                <a:cs typeface="Times New Roman"/>
              </a:rPr>
              <a:t>并</a:t>
            </a:r>
            <a:r>
              <a:rPr lang="zh-CN" altLang="zh-CN" sz="2800" kern="100" dirty="0">
                <a:latin typeface="Times New Roman"/>
                <a:ea typeface="华文细黑"/>
                <a:cs typeface="Times New Roman"/>
              </a:rPr>
              <a:t>、电压</a:t>
            </a:r>
            <a:r>
              <a:rPr lang="en-US" altLang="zh-CN" sz="2800" i="1" kern="100" dirty="0">
                <a:latin typeface="Times New Roman"/>
                <a:ea typeface="华文细黑"/>
                <a:cs typeface="Courier New"/>
              </a:rPr>
              <a:t>U</a:t>
            </a:r>
            <a:r>
              <a:rPr lang="zh-CN" altLang="zh-CN" sz="2800" kern="100" baseline="-25000" dirty="0">
                <a:latin typeface="Times New Roman"/>
                <a:ea typeface="华文细黑"/>
                <a:cs typeface="Times New Roman"/>
              </a:rPr>
              <a:t>并</a:t>
            </a:r>
            <a:r>
              <a:rPr lang="zh-CN" altLang="zh-CN" sz="2800" kern="100" dirty="0">
                <a:latin typeface="Times New Roman"/>
                <a:ea typeface="华文细黑"/>
                <a:cs typeface="Times New Roman"/>
              </a:rPr>
              <a:t>的增大，与之串联的各电路电流</a:t>
            </a:r>
            <a:r>
              <a:rPr lang="en-US" altLang="zh-CN" sz="2800" i="1" kern="100" dirty="0">
                <a:latin typeface="Times New Roman"/>
                <a:ea typeface="华文细黑"/>
                <a:cs typeface="Courier New"/>
              </a:rPr>
              <a:t>I</a:t>
            </a:r>
            <a:r>
              <a:rPr lang="zh-CN" altLang="zh-CN" sz="2800" kern="100" baseline="-25000" dirty="0">
                <a:latin typeface="Times New Roman"/>
                <a:ea typeface="华文细黑"/>
                <a:cs typeface="Times New Roman"/>
              </a:rPr>
              <a:t>串</a:t>
            </a:r>
            <a:r>
              <a:rPr lang="zh-CN" altLang="zh-CN" sz="2800" kern="100" dirty="0">
                <a:latin typeface="Times New Roman"/>
                <a:ea typeface="华文细黑"/>
                <a:cs typeface="Times New Roman"/>
              </a:rPr>
              <a:t>、电压</a:t>
            </a:r>
            <a:r>
              <a:rPr lang="en-US" altLang="zh-CN" sz="2800" i="1" kern="100" dirty="0">
                <a:latin typeface="Times New Roman"/>
                <a:ea typeface="华文细黑"/>
                <a:cs typeface="Courier New"/>
              </a:rPr>
              <a:t>U</a:t>
            </a:r>
            <a:r>
              <a:rPr lang="zh-CN" altLang="zh-CN" sz="2800" kern="100" baseline="-25000" dirty="0">
                <a:latin typeface="Times New Roman"/>
                <a:ea typeface="华文细黑"/>
                <a:cs typeface="Times New Roman"/>
              </a:rPr>
              <a:t>串</a:t>
            </a:r>
            <a:r>
              <a:rPr lang="zh-CN" altLang="zh-CN" sz="2800" kern="100" dirty="0">
                <a:latin typeface="Times New Roman"/>
                <a:ea typeface="华文细黑"/>
                <a:cs typeface="Times New Roman"/>
              </a:rPr>
              <a:t>的减小</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
        <p:nvSpPr>
          <p:cNvPr id="19" name="Rectangle 21">
            <a:hlinkClick r:id="rId2"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5" name="Rectangle 21">
            <a:hlinkClick r:id="rId3"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6" name="Rectangle 21">
            <a:hlinkClick r:id="rId4"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7" name="Rectangle 21">
            <a:hlinkClick r:id="rId5"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8" name="Rectangle 21">
            <a:hlinkClick r:id="rId6"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9" name="Rectangle 21">
            <a:hlinkClick r:id="rId7"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6</a:t>
            </a:r>
          </a:p>
        </p:txBody>
      </p:sp>
      <p:sp>
        <p:nvSpPr>
          <p:cNvPr id="40" name="Rectangle 21">
            <a:hlinkClick r:id="rId8"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1" name="Rectangle 21">
            <a:hlinkClick r:id="rId9"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42" name="Rectangle 21">
            <a:hlinkClick r:id="rId10"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3" name="Rectangle 21">
            <a:hlinkClick r:id="rId11"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5" name="Rectangle 21">
            <a:hlinkClick r:id="rId12"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6" name="Rectangle 21">
            <a:hlinkClick r:id="rId13"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7" name="Rectangle 21">
            <a:hlinkClick r:id="rId14"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8" name="Rectangle 21">
            <a:hlinkClick r:id="rId15"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9" name="Rectangle 21">
            <a:hlinkClick r:id="rId16"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0" name="Rectangle 21">
            <a:hlinkClick r:id="rId17"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58905070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0">
                                            <p:txEl>
                                              <p:pRg st="2" end="2"/>
                                            </p:txEl>
                                          </p:spTgt>
                                        </p:tgtEl>
                                        <p:attrNameLst>
                                          <p:attrName>style.visibility</p:attrName>
                                        </p:attrNameLst>
                                      </p:cBhvr>
                                      <p:to>
                                        <p:strVal val="visible"/>
                                      </p:to>
                                    </p:set>
                                    <p:animEffect transition="in" filter="blinds(horizontal)">
                                      <p:cBhvr>
                                        <p:cTn id="10" dur="500"/>
                                        <p:tgtEl>
                                          <p:spTgt spid="20">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0">
                                            <p:txEl>
                                              <p:pRg st="3" end="3"/>
                                            </p:txEl>
                                          </p:spTgt>
                                        </p:tgtEl>
                                        <p:attrNameLst>
                                          <p:attrName>style.visibility</p:attrName>
                                        </p:attrNameLst>
                                      </p:cBhvr>
                                      <p:to>
                                        <p:strVal val="visible"/>
                                      </p:to>
                                    </p:set>
                                    <p:animEffect transition="in" filter="blinds(horizontal)">
                                      <p:cBhvr>
                                        <p:cTn id="15" dur="500"/>
                                        <p:tgtEl>
                                          <p:spTgt spid="20">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0">
                                            <p:txEl>
                                              <p:pRg st="4" end="4"/>
                                            </p:txEl>
                                          </p:spTgt>
                                        </p:tgtEl>
                                        <p:attrNameLst>
                                          <p:attrName>style.visibility</p:attrName>
                                        </p:attrNameLst>
                                      </p:cBhvr>
                                      <p:to>
                                        <p:strVal val="visible"/>
                                      </p:to>
                                    </p:set>
                                    <p:animEffect transition="in" filter="blinds(horizontal)">
                                      <p:cBhvr>
                                        <p:cTn id="20" dur="500"/>
                                        <p:tgtEl>
                                          <p:spTgt spid="20">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0">
                                            <p:txEl>
                                              <p:pRg st="1" end="1"/>
                                            </p:txEl>
                                          </p:spTgt>
                                        </p:tgtEl>
                                      </p:cBhvr>
                                    </p:animEffect>
                                    <p:set>
                                      <p:cBhvr>
                                        <p:cTn id="25" dur="1" fill="hold">
                                          <p:stCondLst>
                                            <p:cond delay="499"/>
                                          </p:stCondLst>
                                        </p:cTn>
                                        <p:tgtEl>
                                          <p:spTgt spid="20">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20">
                                            <p:txEl>
                                              <p:pRg st="2" end="2"/>
                                            </p:txEl>
                                          </p:spTgt>
                                        </p:tgtEl>
                                      </p:cBhvr>
                                    </p:animEffect>
                                    <p:set>
                                      <p:cBhvr>
                                        <p:cTn id="28" dur="1" fill="hold">
                                          <p:stCondLst>
                                            <p:cond delay="499"/>
                                          </p:stCondLst>
                                        </p:cTn>
                                        <p:tgtEl>
                                          <p:spTgt spid="20">
                                            <p:txEl>
                                              <p:pRg st="2" end="2"/>
                                            </p:txEl>
                                          </p:spTgt>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20">
                                            <p:txEl>
                                              <p:pRg st="3" end="3"/>
                                            </p:txEl>
                                          </p:spTgt>
                                        </p:tgtEl>
                                      </p:cBhvr>
                                    </p:animEffect>
                                    <p:set>
                                      <p:cBhvr>
                                        <p:cTn id="31" dur="1" fill="hold">
                                          <p:stCondLst>
                                            <p:cond delay="499"/>
                                          </p:stCondLst>
                                        </p:cTn>
                                        <p:tgtEl>
                                          <p:spTgt spid="20">
                                            <p:txEl>
                                              <p:pRg st="3" end="3"/>
                                            </p:txEl>
                                          </p:spTgt>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20">
                                            <p:txEl>
                                              <p:pRg st="4" end="4"/>
                                            </p:txEl>
                                          </p:spTgt>
                                        </p:tgtEl>
                                      </p:cBhvr>
                                    </p:animEffect>
                                    <p:set>
                                      <p:cBhvr>
                                        <p:cTn id="34" dur="1" fill="hold">
                                          <p:stCondLst>
                                            <p:cond delay="499"/>
                                          </p:stCondLst>
                                        </p:cTn>
                                        <p:tgtEl>
                                          <p:spTgt spid="20">
                                            <p:txEl>
                                              <p:pRg st="4" end="4"/>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50648" y="765498"/>
            <a:ext cx="11296938" cy="4227696"/>
          </a:xfrm>
          <a:prstGeom prst="rect">
            <a:avLst/>
          </a:prstGeom>
        </p:spPr>
        <p:txBody>
          <a:bodyPr>
            <a:spAutoFit/>
          </a:bodyPr>
          <a:lstStyle/>
          <a:p>
            <a:pPr algn="just">
              <a:lnSpc>
                <a:spcPts val="5500"/>
              </a:lnSpc>
              <a:spcAft>
                <a:spcPts val="0"/>
              </a:spcAf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请你总结故障电路的特点与分析方法</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zh-CN" altLang="zh-CN" sz="2800" b="1" kern="100" spc="50" dirty="0">
                <a:solidFill>
                  <a:srgbClr val="0000FF"/>
                </a:solidFill>
                <a:latin typeface="Times New Roman"/>
                <a:ea typeface="华文细黑"/>
                <a:cs typeface="Times New Roman"/>
              </a:rPr>
              <a:t>答案　</a:t>
            </a:r>
            <a:r>
              <a:rPr lang="zh-CN" altLang="zh-CN" sz="2800" kern="100" spc="50" dirty="0">
                <a:latin typeface="Times New Roman"/>
                <a:ea typeface="华文细黑"/>
                <a:cs typeface="Times New Roman"/>
              </a:rPr>
              <a:t>用电器不能正常工作，断路的表现为电流为零，短路的表现为</a:t>
            </a:r>
            <a:r>
              <a:rPr lang="zh-CN" altLang="zh-CN" sz="2800" kern="100" spc="100" dirty="0">
                <a:latin typeface="Times New Roman"/>
                <a:ea typeface="华文细黑"/>
                <a:cs typeface="Times New Roman"/>
              </a:rPr>
              <a:t>电流不为零而两点之间电压为零</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用电压表测量电路两点间的电压，若电</a:t>
            </a:r>
            <a:r>
              <a:rPr lang="zh-CN" altLang="zh-CN" sz="2800" kern="100" dirty="0">
                <a:latin typeface="Times New Roman"/>
                <a:ea typeface="华文细黑"/>
                <a:cs typeface="Times New Roman"/>
              </a:rPr>
              <a:t>压表有读数，说明这两点与电源之间的连线是通路，断路故障点就在这两点之间；若电压表无读数，说明这两点与电源之间的连线是断路，断路故障就在这两点与电源的连线上</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8" name="Rectangle 21">
            <a:hlinkClick r:id="rId2"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9" name="Rectangle 21">
            <a:hlinkClick r:id="rId3"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40" name="Rectangle 21">
            <a:hlinkClick r:id="rId4"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41" name="Rectangle 21">
            <a:hlinkClick r:id="rId5"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2" name="Rectangle 21">
            <a:hlinkClick r:id="rId6"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3" name="Rectangle 21">
            <a:hlinkClick r:id="rId7"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4" name="Rectangle 21">
            <a:hlinkClick r:id="rId8"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7</a:t>
            </a:r>
          </a:p>
        </p:txBody>
      </p:sp>
      <p:sp>
        <p:nvSpPr>
          <p:cNvPr id="45" name="Rectangle 21">
            <a:hlinkClick r:id="rId9"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46" name="Rectangle 21">
            <a:hlinkClick r:id="rId10"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7" name="Rectangle 21">
            <a:hlinkClick r:id="rId11"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9" name="Rectangle 21">
            <a:hlinkClick r:id="rId12"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0" name="Rectangle 21">
            <a:hlinkClick r:id="rId13"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1" name="Rectangle 21">
            <a:hlinkClick r:id="rId14"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2" name="Rectangle 21">
            <a:hlinkClick r:id="rId15"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3" name="Rectangle 21">
            <a:hlinkClick r:id="rId16"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4" name="Rectangle 21">
            <a:hlinkClick r:id="rId17"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395768363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0">
                                            <p:txEl>
                                              <p:pRg st="1" end="1"/>
                                            </p:txEl>
                                          </p:spTgt>
                                        </p:tgtEl>
                                      </p:cBhvr>
                                    </p:animEffect>
                                    <p:set>
                                      <p:cBhvr>
                                        <p:cTn id="12" dur="1" fill="hold">
                                          <p:stCondLst>
                                            <p:cond delay="499"/>
                                          </p:stCondLst>
                                        </p:cTn>
                                        <p:tgtEl>
                                          <p:spTgt spid="20">
                                            <p:txEl>
                                              <p:pRg st="1" end="1"/>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506423" y="831242"/>
            <a:ext cx="11185087" cy="1384995"/>
          </a:xfrm>
          <a:prstGeom prst="rect">
            <a:avLst/>
          </a:prstGeom>
        </p:spPr>
        <p:txBody>
          <a:bodyPr>
            <a:spAutoFit/>
          </a:bodyPr>
          <a:lstStyle/>
          <a:p>
            <a:pPr algn="just">
              <a:lnSpc>
                <a:spcPct val="150000"/>
              </a:lnSpc>
              <a:spcAft>
                <a:spcPts val="0"/>
              </a:spcAft>
            </a:pPr>
            <a:r>
              <a:rPr lang="en-US" altLang="zh-CN" sz="2800" kern="100" spc="50" dirty="0">
                <a:latin typeface="Times New Roman"/>
                <a:ea typeface="华文细黑"/>
                <a:cs typeface="Courier New"/>
              </a:rPr>
              <a:t>8.</a:t>
            </a:r>
            <a:r>
              <a:rPr lang="zh-CN" altLang="zh-CN" sz="2800" kern="100" spc="50" dirty="0">
                <a:latin typeface="Times New Roman"/>
                <a:ea typeface="华文细黑"/>
                <a:cs typeface="Times New Roman"/>
              </a:rPr>
              <a:t>产生感应电流的条件是什么？感应电流的方向有哪几种判定方法？感应</a:t>
            </a:r>
            <a:r>
              <a:rPr lang="zh-CN" altLang="zh-CN" sz="2800" kern="100" dirty="0">
                <a:latin typeface="Times New Roman"/>
                <a:ea typeface="华文细黑"/>
                <a:cs typeface="Times New Roman"/>
              </a:rPr>
              <a:t>电流的大小如何表示</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19" name="Rectangle 21">
            <a:hlinkClick r:id="rId3"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5" name="Rectangle 21">
            <a:hlinkClick r:id="rId4"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6" name="Rectangle 21">
            <a:hlinkClick r:id="rId5"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7" name="Rectangle 21">
            <a:hlinkClick r:id="rId6"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8" name="Rectangle 21">
            <a:hlinkClick r:id="rId7"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9" name="Rectangle 21">
            <a:hlinkClick r:id="rId8"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0" name="Rectangle 21">
            <a:hlinkClick r:id="rId9"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1" name="Rectangle 21">
            <a:hlinkClick r:id="rId10"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42" name="Rectangle 21">
            <a:hlinkClick r:id="rId11"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3" name="Rectangle 21">
            <a:hlinkClick r:id="rId12"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5" name="Rectangle 21">
            <a:hlinkClick r:id="rId13"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6" name="Rectangle 21">
            <a:hlinkClick r:id="rId14"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7" name="Rectangle 21">
            <a:hlinkClick r:id="rId15"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8" name="Rectangle 21">
            <a:hlinkClick r:id="rId16"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9" name="Rectangle 21">
            <a:hlinkClick r:id="rId17"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0" name="Rectangle 21">
            <a:hlinkClick r:id="rId18"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206709552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259832" y="818074"/>
            <a:ext cx="11524006" cy="4933017"/>
          </a:xfrm>
          <a:prstGeom prst="rect">
            <a:avLst/>
          </a:prstGeom>
        </p:spPr>
        <p:txBody>
          <a:bodyPr>
            <a:spAutoFit/>
          </a:bodyPr>
          <a:lstStyle/>
          <a:p>
            <a:pPr algn="just">
              <a:lnSpc>
                <a:spcPts val="5500"/>
              </a:lnSpc>
              <a:spcAft>
                <a:spcPts val="0"/>
              </a:spcAft>
            </a:pPr>
            <a:r>
              <a:rPr lang="zh-CN" altLang="zh-CN" sz="2800" b="1" kern="100" dirty="0" smtClean="0">
                <a:solidFill>
                  <a:srgbClr val="0000FF"/>
                </a:solidFill>
                <a:latin typeface="Times New Roman"/>
                <a:ea typeface="华文细黑"/>
                <a:cs typeface="Times New Roman"/>
              </a:rPr>
              <a:t>答案</a:t>
            </a:r>
            <a:r>
              <a:rPr lang="zh-CN" altLang="zh-CN" sz="2800" b="1" kern="100" dirty="0">
                <a:solidFill>
                  <a:srgbClr val="0000FF"/>
                </a:solidFill>
                <a:latin typeface="Times New Roman"/>
                <a:ea typeface="华文细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产生感应电流的条件是穿过闭合电路的磁通量发生变化</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感应电流的方向判断</a:t>
            </a:r>
            <a:endParaRPr lang="zh-CN" altLang="zh-CN" sz="1050" kern="100" dirty="0">
              <a:latin typeface="宋体"/>
              <a:cs typeface="Courier New"/>
            </a:endParaRPr>
          </a:p>
          <a:p>
            <a:pPr algn="just">
              <a:lnSpc>
                <a:spcPts val="55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阻碍磁通量变化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的角度来看，表现出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增反减同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，即若磁通量增加时，感应电流的磁场方向与原磁场方向相反；若磁通量减少时，感应电流的磁场方向与原磁场方向相同</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阻碍相对运动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的角度来看，表现出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来拒去留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阻碍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相对运动</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19" name="Rectangle 21">
            <a:hlinkClick r:id="rId3"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5" name="Rectangle 21">
            <a:hlinkClick r:id="rId4"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6" name="Rectangle 21">
            <a:hlinkClick r:id="rId5"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7" name="Rectangle 21">
            <a:hlinkClick r:id="rId6"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8" name="Rectangle 21">
            <a:hlinkClick r:id="rId7"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9" name="Rectangle 21">
            <a:hlinkClick r:id="rId8"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0" name="Rectangle 21">
            <a:hlinkClick r:id="rId9"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1" name="Rectangle 21">
            <a:hlinkClick r:id="rId10"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42" name="Rectangle 21">
            <a:hlinkClick r:id="rId11"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3" name="Rectangle 21">
            <a:hlinkClick r:id="rId12"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5" name="Rectangle 21">
            <a:hlinkClick r:id="rId13"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6" name="Rectangle 21">
            <a:hlinkClick r:id="rId14"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7" name="Rectangle 21">
            <a:hlinkClick r:id="rId15"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8" name="Rectangle 21">
            <a:hlinkClick r:id="rId16"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9" name="Rectangle 21">
            <a:hlinkClick r:id="rId17"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0" name="Rectangle 21">
            <a:hlinkClick r:id="rId18"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264893453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blinds(horizontal)">
                                      <p:cBhvr>
                                        <p:cTn id="11" dur="750"/>
                                        <p:tgtEl>
                                          <p:spTgt spid="2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animEffect transition="in" filter="blinds(horizontal)">
                                      <p:cBhvr>
                                        <p:cTn id="15" dur="750"/>
                                        <p:tgtEl>
                                          <p:spTgt spid="20">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animEffect transition="in" filter="blinds(horizontal)">
                                      <p:cBhvr>
                                        <p:cTn id="19" dur="750"/>
                                        <p:tgtEl>
                                          <p:spTgt spid="2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矩形 19"/>
          <p:cNvSpPr/>
          <p:nvPr/>
        </p:nvSpPr>
        <p:spPr>
          <a:xfrm>
            <a:off x="406574" y="765498"/>
            <a:ext cx="11409907" cy="4227696"/>
          </a:xfrm>
          <a:prstGeom prst="rect">
            <a:avLst/>
          </a:prstGeom>
        </p:spPr>
        <p:txBody>
          <a:bodyPr>
            <a:spAutoFit/>
          </a:bodyPr>
          <a:lstStyle/>
          <a:p>
            <a:pPr lvl="0" algn="just">
              <a:lnSpc>
                <a:spcPts val="5500"/>
              </a:lnSpc>
            </a:pPr>
            <a:r>
              <a:rPr lang="en-US" altLang="zh-CN" sz="2800" kern="100" dirty="0">
                <a:solidFill>
                  <a:prstClr val="black"/>
                </a:solidFill>
                <a:latin typeface="宋体"/>
                <a:ea typeface="华文细黑"/>
                <a:cs typeface="Times New Roman"/>
              </a:rPr>
              <a:t>③</a:t>
            </a:r>
            <a:r>
              <a:rPr lang="zh-CN" altLang="zh-CN" sz="2800" kern="100" dirty="0">
                <a:solidFill>
                  <a:prstClr val="black"/>
                </a:solidFill>
                <a:latin typeface="Times New Roman"/>
                <a:ea typeface="华文细黑"/>
                <a:cs typeface="Times New Roman"/>
              </a:rPr>
              <a:t>从</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阻碍自身电流变化</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角度来看，就是自感现象</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ts val="5500"/>
              </a:lnSpc>
            </a:pPr>
            <a:r>
              <a:rPr lang="zh-CN" altLang="zh-CN" sz="2800" kern="100" spc="100" dirty="0">
                <a:solidFill>
                  <a:prstClr val="black"/>
                </a:solidFill>
                <a:latin typeface="Times New Roman"/>
                <a:ea typeface="华文细黑"/>
                <a:cs typeface="Times New Roman"/>
              </a:rPr>
              <a:t>在应用楞次定律时一定要注意：</a:t>
            </a:r>
            <a:r>
              <a:rPr lang="en-US" altLang="zh-CN" sz="2800" kern="100" spc="100" dirty="0">
                <a:solidFill>
                  <a:prstClr val="black"/>
                </a:solidFill>
                <a:latin typeface="宋体"/>
                <a:ea typeface="华文细黑"/>
                <a:cs typeface="Times New Roman"/>
              </a:rPr>
              <a:t>“</a:t>
            </a:r>
            <a:r>
              <a:rPr lang="zh-CN" altLang="zh-CN" sz="2800" kern="100" spc="100" dirty="0">
                <a:solidFill>
                  <a:prstClr val="black"/>
                </a:solidFill>
                <a:latin typeface="Times New Roman"/>
                <a:ea typeface="华文细黑"/>
                <a:cs typeface="Times New Roman"/>
              </a:rPr>
              <a:t>阻碍</a:t>
            </a:r>
            <a:r>
              <a:rPr lang="en-US" altLang="zh-CN" sz="2800" kern="100" spc="100" dirty="0">
                <a:solidFill>
                  <a:prstClr val="black"/>
                </a:solidFill>
                <a:latin typeface="宋体"/>
                <a:ea typeface="华文细黑"/>
                <a:cs typeface="Times New Roman"/>
              </a:rPr>
              <a:t>”</a:t>
            </a:r>
            <a:r>
              <a:rPr lang="zh-CN" altLang="zh-CN" sz="2800" kern="100" spc="100" dirty="0">
                <a:solidFill>
                  <a:prstClr val="black"/>
                </a:solidFill>
                <a:latin typeface="Times New Roman"/>
                <a:ea typeface="华文细黑"/>
                <a:cs typeface="Times New Roman"/>
              </a:rPr>
              <a:t>不等于</a:t>
            </a:r>
            <a:r>
              <a:rPr lang="en-US" altLang="zh-CN" sz="2800" kern="100" spc="100" dirty="0">
                <a:solidFill>
                  <a:prstClr val="black"/>
                </a:solidFill>
                <a:latin typeface="宋体"/>
                <a:ea typeface="华文细黑"/>
                <a:cs typeface="Times New Roman"/>
              </a:rPr>
              <a:t>“</a:t>
            </a:r>
            <a:r>
              <a:rPr lang="zh-CN" altLang="zh-CN" sz="2800" kern="100" spc="100" dirty="0">
                <a:solidFill>
                  <a:prstClr val="black"/>
                </a:solidFill>
                <a:latin typeface="Times New Roman"/>
                <a:ea typeface="华文细黑"/>
                <a:cs typeface="Times New Roman"/>
              </a:rPr>
              <a:t>反向</a:t>
            </a:r>
            <a:r>
              <a:rPr lang="en-US" altLang="zh-CN" sz="2800" kern="100" spc="100" dirty="0">
                <a:solidFill>
                  <a:prstClr val="black"/>
                </a:solidFill>
                <a:latin typeface="宋体"/>
                <a:ea typeface="华文细黑"/>
                <a:cs typeface="Times New Roman"/>
              </a:rPr>
              <a:t>”</a:t>
            </a:r>
            <a:r>
              <a:rPr lang="zh-CN" altLang="zh-CN" sz="2800" kern="100" spc="100" dirty="0">
                <a:solidFill>
                  <a:prstClr val="black"/>
                </a:solidFill>
                <a:latin typeface="Times New Roman"/>
                <a:ea typeface="华文细黑"/>
                <a:cs typeface="Times New Roman"/>
              </a:rPr>
              <a:t>；</a:t>
            </a:r>
            <a:r>
              <a:rPr lang="en-US" altLang="zh-CN" sz="2800" kern="100" spc="100" dirty="0">
                <a:solidFill>
                  <a:prstClr val="black"/>
                </a:solidFill>
                <a:latin typeface="宋体"/>
                <a:ea typeface="华文细黑"/>
                <a:cs typeface="Times New Roman"/>
              </a:rPr>
              <a:t>“</a:t>
            </a:r>
            <a:r>
              <a:rPr lang="zh-CN" altLang="zh-CN" sz="2800" kern="100" spc="100" dirty="0">
                <a:solidFill>
                  <a:prstClr val="black"/>
                </a:solidFill>
                <a:latin typeface="Times New Roman"/>
                <a:ea typeface="华文细黑"/>
                <a:cs typeface="Times New Roman"/>
              </a:rPr>
              <a:t>阻碍</a:t>
            </a:r>
            <a:r>
              <a:rPr lang="en-US" altLang="zh-CN" sz="2800" kern="100" spc="100" dirty="0">
                <a:solidFill>
                  <a:prstClr val="black"/>
                </a:solidFill>
                <a:latin typeface="宋体"/>
                <a:ea typeface="华文细黑"/>
                <a:cs typeface="Times New Roman"/>
              </a:rPr>
              <a:t>”</a:t>
            </a:r>
            <a:r>
              <a:rPr lang="zh-CN" altLang="zh-CN" sz="2800" kern="100" spc="100" dirty="0">
                <a:solidFill>
                  <a:prstClr val="black"/>
                </a:solidFill>
                <a:latin typeface="Times New Roman"/>
                <a:ea typeface="华文细黑"/>
                <a:cs typeface="Times New Roman"/>
              </a:rPr>
              <a:t>不是</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阻止</a:t>
            </a:r>
            <a:r>
              <a:rPr lang="en-US" altLang="zh-CN" sz="2800" kern="100" dirty="0">
                <a:solidFill>
                  <a:prstClr val="black"/>
                </a:solidFill>
                <a:latin typeface="宋体"/>
                <a:ea typeface="华文细黑"/>
                <a:cs typeface="Times New Roman"/>
              </a:rPr>
              <a:t>”.</a:t>
            </a:r>
            <a:endParaRPr lang="zh-CN" altLang="zh-CN" sz="1050" kern="100" dirty="0">
              <a:solidFill>
                <a:prstClr val="black"/>
              </a:solidFill>
              <a:latin typeface="宋体"/>
              <a:cs typeface="Courier New"/>
            </a:endParaRPr>
          </a:p>
          <a:p>
            <a:pPr lvl="0" algn="just">
              <a:lnSpc>
                <a:spcPts val="5500"/>
              </a:lnSpc>
            </a:pPr>
            <a:r>
              <a:rPr lang="en-US" altLang="zh-CN" sz="2800" kern="100" spc="100" dirty="0">
                <a:solidFill>
                  <a:prstClr val="black"/>
                </a:solidFill>
                <a:latin typeface="宋体"/>
                <a:ea typeface="华文细黑"/>
                <a:cs typeface="Times New Roman"/>
              </a:rPr>
              <a:t>④</a:t>
            </a:r>
            <a:r>
              <a:rPr lang="zh-CN" altLang="zh-CN" sz="2800" kern="100" spc="100" dirty="0">
                <a:solidFill>
                  <a:prstClr val="black"/>
                </a:solidFill>
                <a:latin typeface="Times New Roman"/>
                <a:ea typeface="华文细黑"/>
                <a:cs typeface="Times New Roman"/>
              </a:rPr>
              <a:t>右手定则：对部分导线在磁场中切割磁感线产生感应电流的情况，右手</a:t>
            </a:r>
            <a:r>
              <a:rPr lang="zh-CN" altLang="zh-CN" sz="2800" kern="100" dirty="0">
                <a:solidFill>
                  <a:prstClr val="black"/>
                </a:solidFill>
                <a:latin typeface="Times New Roman"/>
                <a:ea typeface="华文细黑"/>
                <a:cs typeface="Times New Roman"/>
              </a:rPr>
              <a:t>定则和楞次定律的结论是完全一致的</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这时，用右手定则更方便一些</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ts val="5500"/>
              </a:lnSpc>
            </a:pPr>
            <a:r>
              <a:rPr lang="en-US" altLang="zh-CN" sz="2800" kern="100" dirty="0">
                <a:solidFill>
                  <a:prstClr val="black"/>
                </a:solidFill>
                <a:latin typeface="Times New Roman"/>
                <a:ea typeface="华文细黑"/>
                <a:cs typeface="Courier New"/>
              </a:rPr>
              <a:t>(3)</a:t>
            </a:r>
            <a:r>
              <a:rPr lang="zh-CN" altLang="zh-CN" sz="2800" kern="100" dirty="0">
                <a:solidFill>
                  <a:prstClr val="black"/>
                </a:solidFill>
                <a:latin typeface="Times New Roman"/>
                <a:ea typeface="华文细黑"/>
                <a:cs typeface="Times New Roman"/>
              </a:rPr>
              <a:t>感应电流的</a:t>
            </a:r>
            <a:r>
              <a:rPr lang="zh-CN" altLang="zh-CN" sz="2800" kern="100" dirty="0" smtClean="0">
                <a:solidFill>
                  <a:prstClr val="black"/>
                </a:solidFill>
                <a:latin typeface="Times New Roman"/>
                <a:ea typeface="华文细黑"/>
                <a:cs typeface="Times New Roman"/>
              </a:rPr>
              <a:t>大小</a:t>
            </a:r>
            <a:endParaRPr lang="zh-CN" altLang="zh-CN" sz="1050" kern="100" dirty="0">
              <a:solidFill>
                <a:prstClr val="black"/>
              </a:solidFill>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273021308"/>
              </p:ext>
            </p:extLst>
          </p:nvPr>
        </p:nvGraphicFramePr>
        <p:xfrm>
          <a:off x="499790" y="5085978"/>
          <a:ext cx="8124825" cy="1189038"/>
        </p:xfrm>
        <a:graphic>
          <a:graphicData uri="http://schemas.openxmlformats.org/presentationml/2006/ole">
            <p:oleObj spid="_x0000_s18650" name="文档" r:id="rId3" imgW="8124412" imgH="1188329" progId="Word.Document.12">
              <p:embed/>
            </p:oleObj>
          </a:graphicData>
        </a:graphic>
      </p:graphicFrame>
      <p:sp>
        <p:nvSpPr>
          <p:cNvPr id="35" name="Rectangle 21">
            <a:hlinkClick r:id="rId4"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6" name="Rectangle 21">
            <a:hlinkClick r:id="rId5"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7" name="Rectangle 21">
            <a:hlinkClick r:id="rId6"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8" name="Rectangle 21">
            <a:hlinkClick r:id="rId7"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9" name="Rectangle 21">
            <a:hlinkClick r:id="rId8"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0" name="Rectangle 21">
            <a:hlinkClick r:id="rId9"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1" name="Rectangle 21">
            <a:hlinkClick r:id="rId10"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2" name="Rectangle 21">
            <a:hlinkClick r:id="rId11"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43" name="Rectangle 21">
            <a:hlinkClick r:id="rId12"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4" name="Rectangle 21">
            <a:hlinkClick r:id="rId13"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6" name="Rectangle 21">
            <a:hlinkClick r:id="rId14"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7" name="Rectangle 21">
            <a:hlinkClick r:id="rId15"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8" name="Rectangle 21">
            <a:hlinkClick r:id="rId16"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9" name="Rectangle 21">
            <a:hlinkClick r:id="rId17"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0" name="Rectangle 21">
            <a:hlinkClick r:id="rId18"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1" name="Rectangle 21">
            <a:hlinkClick r:id="rId19"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209672293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blinds(horizontal)">
                                      <p:cBhvr>
                                        <p:cTn id="11" dur="750"/>
                                        <p:tgtEl>
                                          <p:spTgt spid="2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animEffect transition="in" filter="blinds(horizontal)">
                                      <p:cBhvr>
                                        <p:cTn id="15" dur="750"/>
                                        <p:tgtEl>
                                          <p:spTgt spid="20">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animEffect transition="in" filter="blinds(horizontal)">
                                      <p:cBhvr>
                                        <p:cTn id="19" dur="750"/>
                                        <p:tgtEl>
                                          <p:spTgt spid="20">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3" action="ppaction://hlinksldjump"/>
          </p:cNvPr>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70017217"/>
              </p:ext>
            </p:extLst>
          </p:nvPr>
        </p:nvGraphicFramePr>
        <p:xfrm>
          <a:off x="314246" y="837506"/>
          <a:ext cx="11487150" cy="2614612"/>
        </p:xfrm>
        <a:graphic>
          <a:graphicData uri="http://schemas.openxmlformats.org/presentationml/2006/ole">
            <p:oleObj spid="_x0000_s19666" name="文档" r:id="rId4" imgW="11486960" imgH="2614463" progId="Word.Document.12">
              <p:embed/>
            </p:oleObj>
          </a:graphicData>
        </a:graphic>
      </p:graphicFrame>
      <p:sp>
        <p:nvSpPr>
          <p:cNvPr id="35" name="Rectangle 21">
            <a:hlinkClick r:id="rId5"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6" name="Rectangle 21">
            <a:hlinkClick r:id="rId6"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7" name="Rectangle 21">
            <a:hlinkClick r:id="rId7"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8" name="Rectangle 21">
            <a:hlinkClick r:id="rId8"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9" name="Rectangle 21">
            <a:hlinkClick r:id="rId9"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0" name="Rectangle 21">
            <a:hlinkClick r:id="rId10"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1" name="Rectangle 21">
            <a:hlinkClick r:id="rId11"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2" name="Rectangle 21">
            <a:hlinkClick r:id="rId12"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43" name="Rectangle 21">
            <a:hlinkClick r:id="rId13"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a:t>
            </a:r>
          </a:p>
        </p:txBody>
      </p:sp>
      <p:sp>
        <p:nvSpPr>
          <p:cNvPr id="44" name="Rectangle 21">
            <a:hlinkClick r:id="rId14"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6" name="Rectangle 21">
            <a:hlinkClick r:id="rId15"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7" name="Rectangle 21">
            <a:hlinkClick r:id="rId16"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8" name="Rectangle 21">
            <a:hlinkClick r:id="rId17"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9" name="Rectangle 21">
            <a:hlinkClick r:id="rId18"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0" name="Rectangle 21">
            <a:hlinkClick r:id="rId19"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1" name="Rectangle 21">
            <a:hlinkClick r:id="rId20"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290875539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1968235114"/>
              </p:ext>
            </p:extLst>
          </p:nvPr>
        </p:nvGraphicFramePr>
        <p:xfrm>
          <a:off x="363933" y="842963"/>
          <a:ext cx="11491913" cy="1941512"/>
        </p:xfrm>
        <a:graphic>
          <a:graphicData uri="http://schemas.openxmlformats.org/presentationml/2006/ole">
            <p:oleObj spid="_x0000_s20888" name="文档" r:id="rId3" imgW="11486960" imgH="1942821" progId="Word.Document.12">
              <p:embed/>
            </p:oleObj>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xmlns="" val="367170673"/>
              </p:ext>
            </p:extLst>
          </p:nvPr>
        </p:nvGraphicFramePr>
        <p:xfrm>
          <a:off x="334963" y="2570163"/>
          <a:ext cx="11491912" cy="3657600"/>
        </p:xfrm>
        <a:graphic>
          <a:graphicData uri="http://schemas.openxmlformats.org/presentationml/2006/ole">
            <p:oleObj spid="_x0000_s20889" name="文档" r:id="rId4" imgW="11486960" imgH="3667531" progId="Word.Document.12">
              <p:embed/>
            </p:oleObj>
          </a:graphicData>
        </a:graphic>
      </p:graphicFrame>
      <p:sp>
        <p:nvSpPr>
          <p:cNvPr id="20" name="矩形 19"/>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5" name="圆角矩形 34">
            <a:hlinkClick r:id="rId5" action="ppaction://hlinksldjump"/>
          </p:cNvPr>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36" name="Rectangle 21">
            <a:hlinkClick r:id="rId6"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7" name="Rectangle 21">
            <a:hlinkClick r:id="rId7"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8" name="Rectangle 21">
            <a:hlinkClick r:id="rId8"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9" name="Rectangle 21">
            <a:hlinkClick r:id="rId9"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0" name="Rectangle 21">
            <a:hlinkClick r:id="rId10"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1" name="Rectangle 21">
            <a:hlinkClick r:id="rId11"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2" name="Rectangle 21">
            <a:hlinkClick r:id="rId12"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3" name="Rectangle 21">
            <a:hlinkClick r:id="rId13"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44" name="Rectangle 21">
            <a:hlinkClick r:id="rId14"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a:t>
            </a:r>
          </a:p>
        </p:txBody>
      </p:sp>
      <p:sp>
        <p:nvSpPr>
          <p:cNvPr id="45" name="Rectangle 21">
            <a:hlinkClick r:id="rId15"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7" name="Rectangle 21">
            <a:hlinkClick r:id="rId16"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8" name="Rectangle 21">
            <a:hlinkClick r:id="rId17"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9" name="Rectangle 21">
            <a:hlinkClick r:id="rId18"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0" name="Rectangle 21">
            <a:hlinkClick r:id="rId19"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1" name="Rectangle 21">
            <a:hlinkClick r:id="rId20"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2" name="Rectangle 21">
            <a:hlinkClick r:id="rId21"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135109128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linds(horizontal)">
                                      <p:cBhvr>
                                        <p:cTn id="11"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253900" y="693490"/>
            <a:ext cx="11639246" cy="4324261"/>
          </a:xfrm>
          <a:prstGeom prst="rect">
            <a:avLst/>
          </a:prstGeom>
        </p:spPr>
        <p:txBody>
          <a:bodyPr>
            <a:spAutoFit/>
          </a:bodyPr>
          <a:lstStyle/>
          <a:p>
            <a:pPr algn="just">
              <a:lnSpc>
                <a:spcPts val="5500"/>
              </a:lnSpc>
              <a:spcAft>
                <a:spcPts val="0"/>
              </a:spcAft>
            </a:pPr>
            <a:r>
              <a:rPr lang="en-US" altLang="zh-CN" sz="2800" kern="100" spc="-50" dirty="0" smtClean="0">
                <a:latin typeface="宋体"/>
                <a:ea typeface="华文细黑"/>
                <a:cs typeface="Times New Roman"/>
              </a:rPr>
              <a:t>②</a:t>
            </a:r>
            <a:r>
              <a:rPr lang="zh-CN" altLang="zh-CN" sz="2800" kern="100" spc="-50" dirty="0">
                <a:latin typeface="Times New Roman"/>
                <a:ea typeface="华文细黑"/>
                <a:cs typeface="Times New Roman"/>
              </a:rPr>
              <a:t>磁感应强度</a:t>
            </a:r>
            <a:r>
              <a:rPr lang="en-US" altLang="zh-CN" sz="2800" i="1" kern="100" spc="-50" dirty="0">
                <a:latin typeface="Times New Roman"/>
                <a:ea typeface="华文细黑"/>
                <a:cs typeface="Courier New"/>
              </a:rPr>
              <a:t>B</a:t>
            </a:r>
            <a:r>
              <a:rPr lang="zh-CN" altLang="zh-CN" sz="2800" kern="100" spc="-50" dirty="0">
                <a:latin typeface="Times New Roman"/>
                <a:ea typeface="华文细黑"/>
                <a:cs typeface="Times New Roman"/>
              </a:rPr>
              <a:t>不变，回路与磁场垂直的面积发生变化，则</a:t>
            </a:r>
            <a:r>
              <a:rPr lang="en-US" altLang="zh-CN" sz="2800" kern="100" spc="-50" dirty="0">
                <a:latin typeface="Times New Roman"/>
                <a:ea typeface="华文细黑"/>
                <a:cs typeface="Courier New"/>
              </a:rPr>
              <a:t>Δ</a:t>
            </a:r>
            <a:r>
              <a:rPr lang="en-US" altLang="zh-CN" sz="2800" i="1" kern="100" spc="-50" dirty="0">
                <a:latin typeface="Times New Roman"/>
                <a:ea typeface="华文细黑"/>
                <a:cs typeface="Courier New"/>
              </a:rPr>
              <a:t>Φ</a:t>
            </a:r>
            <a:r>
              <a:rPr lang="zh-CN" altLang="zh-CN" sz="2800" kern="100" spc="-50" dirty="0">
                <a:latin typeface="Times New Roman"/>
                <a:ea typeface="华文细黑"/>
                <a:cs typeface="Times New Roman"/>
              </a:rPr>
              <a:t>＝</a:t>
            </a:r>
            <a:r>
              <a:rPr lang="en-US" altLang="zh-CN" sz="2800" i="1" kern="100" spc="-50" dirty="0">
                <a:latin typeface="Times New Roman"/>
                <a:ea typeface="华文细黑"/>
                <a:cs typeface="Courier New"/>
              </a:rPr>
              <a:t>B</a:t>
            </a:r>
            <a:r>
              <a:rPr lang="en-US" altLang="zh-CN" sz="2800" kern="100" spc="-50" dirty="0">
                <a:latin typeface="Times New Roman"/>
                <a:ea typeface="华文细黑"/>
                <a:cs typeface="Courier New"/>
              </a:rPr>
              <a:t>·Δ</a:t>
            </a:r>
            <a:r>
              <a:rPr lang="en-US" altLang="zh-CN" sz="2800" i="1" kern="100" spc="-50" dirty="0">
                <a:latin typeface="Times New Roman"/>
                <a:ea typeface="华文细黑"/>
                <a:cs typeface="Courier New"/>
              </a:rPr>
              <a:t>S</a:t>
            </a:r>
            <a:r>
              <a:rPr lang="en-US" altLang="zh-CN" sz="2800" kern="100" spc="-50" dirty="0">
                <a:latin typeface="Times New Roman"/>
                <a:ea typeface="华文细黑"/>
                <a:cs typeface="Courier New"/>
              </a:rPr>
              <a:t>.</a:t>
            </a:r>
            <a:r>
              <a:rPr lang="zh-CN" altLang="zh-CN" sz="2800" kern="100" spc="-50" dirty="0">
                <a:latin typeface="Times New Roman"/>
                <a:ea typeface="华文细黑"/>
                <a:cs typeface="Times New Roman"/>
              </a:rPr>
              <a:t>此时</a:t>
            </a:r>
            <a:r>
              <a:rPr lang="zh-CN" altLang="zh-CN" sz="2800" kern="100" dirty="0">
                <a:latin typeface="Times New Roman"/>
                <a:ea typeface="华文细黑"/>
                <a:cs typeface="Times New Roman"/>
              </a:rPr>
              <a:t>对应的</a:t>
            </a:r>
            <a:r>
              <a:rPr lang="en-US" altLang="zh-CN" sz="2800" i="1" kern="100" dirty="0">
                <a:latin typeface="Times New Roman"/>
                <a:ea typeface="华文细黑"/>
                <a:cs typeface="Courier New"/>
              </a:rPr>
              <a:t>E</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Δ</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的变化是由部分导体切割磁感线所致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比如线圈绕垂直于匀强磁场的轴匀速转动产生交变电动势就属于这种情况</a:t>
            </a:r>
            <a:r>
              <a:rPr lang="en-US" altLang="zh-CN" sz="2800" kern="100" dirty="0" smtClean="0">
                <a:latin typeface="Times New Roman"/>
                <a:ea typeface="华文细黑"/>
                <a:cs typeface="Courier New"/>
              </a:rPr>
              <a:t>.</a:t>
            </a:r>
            <a:endParaRPr lang="en-US" altLang="zh-CN" sz="2800" kern="100" dirty="0" smtClean="0">
              <a:latin typeface="宋体"/>
              <a:cs typeface="Courier New"/>
            </a:endParaRPr>
          </a:p>
          <a:p>
            <a:pPr algn="just">
              <a:lnSpc>
                <a:spcPts val="55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计算感应电动势的其他方法</a:t>
            </a:r>
            <a:endParaRPr lang="zh-CN" altLang="zh-CN" sz="1050" kern="100" dirty="0">
              <a:latin typeface="宋体"/>
              <a:cs typeface="Courier New"/>
            </a:endParaRPr>
          </a:p>
          <a:p>
            <a:pPr algn="just">
              <a:lnSpc>
                <a:spcPts val="55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当回路中的一部分导体做切割磁感线运动时，</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Bl</a:t>
            </a:r>
            <a:r>
              <a:rPr lang="en-US" altLang="zh-CN" sz="2800" i="1" kern="100" dirty="0" err="1">
                <a:latin typeface="Book Antiqua"/>
                <a:ea typeface="华文细黑"/>
                <a:cs typeface="Times New Roman"/>
              </a:rPr>
              <a:t>v</a:t>
            </a:r>
            <a:r>
              <a:rPr lang="en-US" altLang="zh-CN" sz="2800" kern="100" dirty="0" err="1">
                <a:latin typeface="Times New Roman"/>
                <a:ea typeface="华文细黑"/>
                <a:cs typeface="Courier New"/>
              </a:rPr>
              <a:t>sin</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θ</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当长为</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的导体棒绕一个端点以角速度</a:t>
            </a:r>
            <a:r>
              <a:rPr lang="en-US" altLang="zh-CN" sz="2800" i="1" kern="100" dirty="0">
                <a:latin typeface="Times New Roman"/>
                <a:ea typeface="华文细黑"/>
                <a:cs typeface="Courier New"/>
              </a:rPr>
              <a:t>ω</a:t>
            </a:r>
            <a:r>
              <a:rPr lang="zh-CN" altLang="zh-CN" sz="2800" kern="100" dirty="0">
                <a:latin typeface="Times New Roman"/>
                <a:ea typeface="华文细黑"/>
                <a:cs typeface="Times New Roman"/>
              </a:rPr>
              <a:t>旋转切割磁感线时，</a:t>
            </a:r>
            <a:r>
              <a:rPr lang="en-US" altLang="zh-CN" sz="2800" i="1" kern="100" dirty="0">
                <a:latin typeface="Times New Roman"/>
                <a:ea typeface="华文细黑"/>
                <a:cs typeface="Courier New"/>
              </a:rPr>
              <a:t>E</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            </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438305407"/>
              </p:ext>
            </p:extLst>
          </p:nvPr>
        </p:nvGraphicFramePr>
        <p:xfrm>
          <a:off x="1970544" y="1355517"/>
          <a:ext cx="996950" cy="1025525"/>
        </p:xfrm>
        <a:graphic>
          <a:graphicData uri="http://schemas.openxmlformats.org/presentationml/2006/ole">
            <p:oleObj spid="_x0000_s21895" name="文档" r:id="rId3" imgW="996914" imgH="1025677" progId="Word.Document.12">
              <p:embed/>
            </p:oleObj>
          </a:graphicData>
        </a:graphic>
      </p:graphicFrame>
      <p:graphicFrame>
        <p:nvGraphicFramePr>
          <p:cNvPr id="35" name="对象 34"/>
          <p:cNvGraphicFramePr>
            <a:graphicFrameLocks noChangeAspect="1"/>
          </p:cNvGraphicFramePr>
          <p:nvPr>
            <p:extLst>
              <p:ext uri="{D42A27DB-BD31-4B8C-83A1-F6EECF244321}">
                <p14:modId xmlns:p14="http://schemas.microsoft.com/office/powerpoint/2010/main" xmlns="" val="920043656"/>
              </p:ext>
            </p:extLst>
          </p:nvPr>
        </p:nvGraphicFramePr>
        <p:xfrm>
          <a:off x="10547598" y="4180354"/>
          <a:ext cx="1249363" cy="1027112"/>
        </p:xfrm>
        <a:graphic>
          <a:graphicData uri="http://schemas.openxmlformats.org/presentationml/2006/ole">
            <p:oleObj spid="_x0000_s21896" name="文档" r:id="rId4" imgW="1256134" imgH="1025677" progId="Word.Document.12">
              <p:embed/>
            </p:oleObj>
          </a:graphicData>
        </a:graphic>
      </p:graphicFrame>
      <p:sp>
        <p:nvSpPr>
          <p:cNvPr id="36" name="Rectangle 21">
            <a:hlinkClick r:id="rId5"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7" name="Rectangle 21">
            <a:hlinkClick r:id="rId6"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8" name="Rectangle 21">
            <a:hlinkClick r:id="rId7"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9" name="Rectangle 21">
            <a:hlinkClick r:id="rId8"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0" name="Rectangle 21">
            <a:hlinkClick r:id="rId9"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1" name="Rectangle 21">
            <a:hlinkClick r:id="rId10"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2" name="Rectangle 21">
            <a:hlinkClick r:id="rId11"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3" name="Rectangle 21">
            <a:hlinkClick r:id="rId12"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44" name="Rectangle 21">
            <a:hlinkClick r:id="rId13"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a:t>
            </a:r>
          </a:p>
        </p:txBody>
      </p:sp>
      <p:sp>
        <p:nvSpPr>
          <p:cNvPr id="45" name="Rectangle 21">
            <a:hlinkClick r:id="rId14"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7" name="Rectangle 21">
            <a:hlinkClick r:id="rId15"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8" name="Rectangle 21">
            <a:hlinkClick r:id="rId16"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9" name="Rectangle 21">
            <a:hlinkClick r:id="rId17"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0" name="Rectangle 21">
            <a:hlinkClick r:id="rId18"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1" name="Rectangle 21">
            <a:hlinkClick r:id="rId19"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2" name="Rectangle 21">
            <a:hlinkClick r:id="rId20"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364843669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750"/>
                                        <p:tgtEl>
                                          <p:spTgt spid="5"/>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blinds(horizontal)">
                                      <p:cBhvr>
                                        <p:cTn id="14" dur="750"/>
                                        <p:tgtEl>
                                          <p:spTgt spid="4">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blinds(horizontal)">
                                      <p:cBhvr>
                                        <p:cTn id="18" dur="750"/>
                                        <p:tgtEl>
                                          <p:spTgt spid="4">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750"/>
                                        <p:tgtEl>
                                          <p:spTgt spid="4">
                                            <p:txEl>
                                              <p:pRg st="3" end="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blinds(horizontal)">
                                      <p:cBhvr>
                                        <p:cTn id="25"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443680" y="837506"/>
            <a:ext cx="11185087" cy="3618939"/>
          </a:xfrm>
          <a:prstGeom prst="rect">
            <a:avLst/>
          </a:prstGeom>
        </p:spPr>
        <p:txBody>
          <a:bodyPr>
            <a:spAutoFit/>
          </a:bodyPr>
          <a:lstStyle/>
          <a:p>
            <a:pPr algn="just">
              <a:lnSpc>
                <a:spcPts val="5500"/>
              </a:lnSpc>
              <a:spcAft>
                <a:spcPts val="0"/>
              </a:spcAft>
            </a:pP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导体棒切割磁感线产生感应电流的过程是能的转化和守恒的过程，这一过程中通过什么力做功？将什么形式的能转化为电能？功和产生的电能有什么关系？</a:t>
            </a:r>
            <a:endParaRPr lang="zh-CN" altLang="zh-CN" sz="1050" kern="100" dirty="0">
              <a:latin typeface="宋体"/>
              <a:cs typeface="Courier New"/>
            </a:endParaRPr>
          </a:p>
          <a:p>
            <a:pPr algn="just">
              <a:lnSpc>
                <a:spcPts val="55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latin typeface="Times New Roman"/>
                <a:ea typeface="华文细黑"/>
                <a:cs typeface="Times New Roman"/>
              </a:rPr>
              <a:t>外力对导体棒做功转化为棒的机械能，同时，棒又克服安培力</a:t>
            </a:r>
            <a:r>
              <a:rPr lang="zh-CN" altLang="zh-CN" sz="2800" kern="100" spc="-50" dirty="0">
                <a:latin typeface="Times New Roman"/>
                <a:ea typeface="华文细黑"/>
                <a:cs typeface="Times New Roman"/>
              </a:rPr>
              <a:t>做功，将棒的机械能又转化为电能，克服安培力做的功等于电能的增加</a:t>
            </a:r>
            <a:r>
              <a:rPr lang="en-US" altLang="zh-CN" sz="2800" kern="100" spc="-50" dirty="0" smtClean="0">
                <a:latin typeface="Times New Roman"/>
                <a:ea typeface="华文细黑"/>
                <a:cs typeface="Courier New"/>
              </a:rPr>
              <a:t>.</a:t>
            </a:r>
            <a:endParaRPr lang="zh-CN" altLang="zh-CN" sz="1050" kern="100" spc="-50" dirty="0">
              <a:effectLst/>
              <a:latin typeface="宋体"/>
              <a:cs typeface="Courier New"/>
            </a:endParaRPr>
          </a:p>
        </p:txBody>
      </p:sp>
      <p:sp>
        <p:nvSpPr>
          <p:cNvPr id="19" name="Rectangle 21">
            <a:hlinkClick r:id="rId2"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5" name="Rectangle 21">
            <a:hlinkClick r:id="rId3"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6" name="Rectangle 21">
            <a:hlinkClick r:id="rId4"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7" name="Rectangle 21">
            <a:hlinkClick r:id="rId5"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8" name="Rectangle 21">
            <a:hlinkClick r:id="rId6"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9" name="Rectangle 21">
            <a:hlinkClick r:id="rId7"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0" name="Rectangle 21">
            <a:hlinkClick r:id="rId8"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1" name="Rectangle 21">
            <a:hlinkClick r:id="rId9"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42" name="Rectangle 21">
            <a:hlinkClick r:id="rId10"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9</a:t>
            </a:r>
          </a:p>
        </p:txBody>
      </p:sp>
      <p:sp>
        <p:nvSpPr>
          <p:cNvPr id="43" name="Rectangle 21">
            <a:hlinkClick r:id="rId11"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10</a:t>
            </a:r>
          </a:p>
        </p:txBody>
      </p:sp>
      <p:sp>
        <p:nvSpPr>
          <p:cNvPr id="45" name="Rectangle 21">
            <a:hlinkClick r:id="rId12"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6" name="Rectangle 21">
            <a:hlinkClick r:id="rId13"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7" name="Rectangle 21">
            <a:hlinkClick r:id="rId14"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8" name="Rectangle 21">
            <a:hlinkClick r:id="rId15"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9" name="Rectangle 21">
            <a:hlinkClick r:id="rId16"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0" name="Rectangle 21">
            <a:hlinkClick r:id="rId17"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375791277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0">
                                            <p:txEl>
                                              <p:pRg st="1" end="1"/>
                                            </p:txEl>
                                          </p:spTgt>
                                        </p:tgtEl>
                                      </p:cBhvr>
                                    </p:animEffect>
                                    <p:set>
                                      <p:cBhvr>
                                        <p:cTn id="12" dur="1" fill="hold">
                                          <p:stCondLst>
                                            <p:cond delay="499"/>
                                          </p:stCondLst>
                                        </p:cTn>
                                        <p:tgtEl>
                                          <p:spTgt spid="20">
                                            <p:txEl>
                                              <p:pRg st="1" end="1"/>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863243"/>
            <a:ext cx="10793813" cy="5734903"/>
          </a:xfrm>
          <a:prstGeom prst="rect">
            <a:avLst/>
          </a:prstGeom>
        </p:spPr>
        <p:txBody>
          <a:bodyPr>
            <a:spAutoFit/>
          </a:bodyPr>
          <a:lstStyle/>
          <a:p>
            <a:pPr algn="just">
              <a:lnSpc>
                <a:spcPts val="55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45</a:t>
            </a:r>
            <a:r>
              <a:rPr lang="zh-CN" altLang="zh-CN" sz="2800" kern="100" dirty="0">
                <a:latin typeface="Times New Roman"/>
                <a:ea typeface="华文细黑"/>
                <a:cs typeface="Times New Roman"/>
              </a:rPr>
              <a:t>　欧姆定律</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Ⅱ</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46</a:t>
            </a:r>
            <a:r>
              <a:rPr lang="zh-CN" altLang="zh-CN" sz="2800" kern="100" dirty="0">
                <a:latin typeface="Times New Roman"/>
                <a:ea typeface="华文细黑"/>
                <a:cs typeface="Times New Roman"/>
              </a:rPr>
              <a:t>　电阻定律</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47</a:t>
            </a:r>
            <a:r>
              <a:rPr lang="zh-CN" altLang="zh-CN" sz="2800" kern="100" dirty="0">
                <a:latin typeface="Times New Roman"/>
                <a:ea typeface="华文细黑"/>
                <a:cs typeface="Times New Roman"/>
              </a:rPr>
              <a:t>　电阻的串联、并联</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48</a:t>
            </a:r>
            <a:r>
              <a:rPr lang="zh-CN" altLang="zh-CN" sz="2800" kern="100" dirty="0">
                <a:latin typeface="Times New Roman"/>
                <a:ea typeface="华文细黑"/>
                <a:cs typeface="Times New Roman"/>
              </a:rPr>
              <a:t>　电源的电动势和内阻</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Ⅱ</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49</a:t>
            </a:r>
            <a:r>
              <a:rPr lang="zh-CN" altLang="zh-CN" sz="2800" kern="100" dirty="0">
                <a:latin typeface="Times New Roman"/>
                <a:ea typeface="华文细黑"/>
                <a:cs typeface="Times New Roman"/>
              </a:rPr>
              <a:t>　闭合电路的欧姆定律</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Ⅱ</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　电功率、焦耳定律</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51</a:t>
            </a:r>
            <a:r>
              <a:rPr lang="zh-CN" altLang="zh-CN" sz="2800" kern="100" dirty="0">
                <a:latin typeface="Times New Roman"/>
                <a:ea typeface="华文细黑"/>
                <a:cs typeface="Times New Roman"/>
              </a:rPr>
              <a:t>　电磁感应现象</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52</a:t>
            </a:r>
            <a:r>
              <a:rPr lang="zh-CN" altLang="zh-CN" sz="2800" kern="100" dirty="0">
                <a:latin typeface="Times New Roman"/>
                <a:ea typeface="华文细黑"/>
                <a:cs typeface="Times New Roman"/>
              </a:rPr>
              <a:t>　磁通量</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Ⅰ</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8" name="矩形 7"/>
          <p:cNvSpPr/>
          <p:nvPr/>
        </p:nvSpPr>
        <p:spPr>
          <a:xfrm>
            <a:off x="0" y="359187"/>
            <a:ext cx="2172553" cy="432056"/>
          </a:xfrm>
          <a:prstGeom prst="rect">
            <a:avLst/>
          </a:prstGeom>
          <a:solidFill>
            <a:srgbClr val="36B2E6"/>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zh-CN" dirty="0">
                <a:solidFill>
                  <a:schemeClr val="bg1"/>
                </a:solidFill>
                <a:latin typeface="微软雅黑" pitchFamily="34" charset="-122"/>
                <a:ea typeface="微软雅黑" pitchFamily="34" charset="-122"/>
              </a:rPr>
              <a:t>考点要求重温</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40520967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1" name="矩形 20"/>
          <p:cNvSpPr/>
          <p:nvPr/>
        </p:nvSpPr>
        <p:spPr>
          <a:xfrm>
            <a:off x="406574" y="756724"/>
            <a:ext cx="11185087" cy="656846"/>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请比较安培定则、左手定则、右手定则及楞次定律，并填写下表</a:t>
            </a:r>
            <a:r>
              <a:rPr lang="en-US" altLang="zh-CN" sz="2800" kern="100" dirty="0">
                <a:latin typeface="Times New Roman"/>
                <a:ea typeface="华文细黑"/>
                <a:cs typeface="Courier New"/>
              </a:rPr>
              <a:t>.</a:t>
            </a:r>
            <a:endParaRPr lang="zh-CN" altLang="zh-CN" sz="1000" kern="100" dirty="0">
              <a:effectLst/>
              <a:latin typeface="宋体"/>
              <a:cs typeface="Courier New"/>
            </a:endParaRPr>
          </a:p>
        </p:txBody>
      </p:sp>
      <p:graphicFrame>
        <p:nvGraphicFramePr>
          <p:cNvPr id="4" name="表格 3"/>
          <p:cNvGraphicFramePr>
            <a:graphicFrameLocks noGrp="1"/>
          </p:cNvGraphicFramePr>
          <p:nvPr>
            <p:extLst>
              <p:ext uri="{D42A27DB-BD31-4B8C-83A1-F6EECF244321}">
                <p14:modId xmlns:p14="http://schemas.microsoft.com/office/powerpoint/2010/main" xmlns="" val="758339491"/>
              </p:ext>
            </p:extLst>
          </p:nvPr>
        </p:nvGraphicFramePr>
        <p:xfrm>
          <a:off x="1570007" y="1701602"/>
          <a:ext cx="9050398" cy="4176464"/>
        </p:xfrm>
        <a:graphic>
          <a:graphicData uri="http://schemas.openxmlformats.org/drawingml/2006/table">
            <a:tbl>
              <a:tblPr/>
              <a:tblGrid>
                <a:gridCol w="1669500"/>
                <a:gridCol w="4288998"/>
                <a:gridCol w="3091900"/>
              </a:tblGrid>
              <a:tr h="815138">
                <a:tc gridSpan="2">
                  <a:txBody>
                    <a:bodyPr/>
                    <a:lstStyle/>
                    <a:p>
                      <a:pPr algn="ctr">
                        <a:lnSpc>
                          <a:spcPct val="150000"/>
                        </a:lnSpc>
                        <a:spcAft>
                          <a:spcPts val="0"/>
                        </a:spcAft>
                      </a:pPr>
                      <a:r>
                        <a:rPr lang="zh-CN" sz="2800" kern="100" baseline="0" dirty="0">
                          <a:effectLst/>
                          <a:latin typeface="Times New Roman"/>
                          <a:ea typeface="华文细黑"/>
                          <a:cs typeface="Times New Roman"/>
                        </a:rPr>
                        <a:t>基本现象</a:t>
                      </a:r>
                      <a:endParaRPr lang="zh-CN" sz="2800" kern="100" baseline="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50000"/>
                        </a:lnSpc>
                        <a:spcAft>
                          <a:spcPts val="0"/>
                        </a:spcAft>
                      </a:pPr>
                      <a:r>
                        <a:rPr lang="zh-CN" sz="2800" kern="100" baseline="0" dirty="0">
                          <a:effectLst/>
                          <a:latin typeface="Times New Roman"/>
                          <a:ea typeface="华文细黑"/>
                          <a:cs typeface="Times New Roman"/>
                        </a:rPr>
                        <a:t>应用的</a:t>
                      </a:r>
                      <a:r>
                        <a:rPr lang="zh-CN" sz="2800" kern="100" baseline="0" dirty="0" smtClean="0">
                          <a:effectLst/>
                          <a:latin typeface="Times New Roman"/>
                          <a:ea typeface="华文细黑"/>
                          <a:cs typeface="Times New Roman"/>
                        </a:rPr>
                        <a:t>定则</a:t>
                      </a:r>
                      <a:r>
                        <a:rPr lang="zh-CN" sz="2800" kern="100" baseline="0" dirty="0">
                          <a:effectLst/>
                          <a:latin typeface="Times New Roman"/>
                          <a:ea typeface="华文细黑"/>
                          <a:cs typeface="Times New Roman"/>
                        </a:rPr>
                        <a:t>或定律</a:t>
                      </a:r>
                      <a:endParaRPr lang="zh-CN" sz="2800" kern="100" baseline="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3686">
                <a:tc gridSpan="2">
                  <a:txBody>
                    <a:bodyPr/>
                    <a:lstStyle/>
                    <a:p>
                      <a:pPr marL="0" marR="0" indent="0" algn="ctr" defTabSz="1219170" rtl="0" eaLnBrk="1" fontAlgn="auto" latinLnBrk="0" hangingPunct="1">
                        <a:lnSpc>
                          <a:spcPct val="150000"/>
                        </a:lnSpc>
                        <a:spcBef>
                          <a:spcPts val="0"/>
                        </a:spcBef>
                        <a:spcAft>
                          <a:spcPts val="0"/>
                        </a:spcAft>
                        <a:buClrTx/>
                        <a:buSzTx/>
                        <a:buFontTx/>
                        <a:buNone/>
                        <a:tabLst/>
                        <a:defRPr/>
                      </a:pPr>
                      <a:r>
                        <a:rPr lang="en-US" altLang="zh-CN" sz="2800" kern="100" baseline="0" dirty="0" smtClean="0">
                          <a:solidFill>
                            <a:schemeClr val="tx1"/>
                          </a:solidFill>
                          <a:effectLst/>
                          <a:latin typeface="+mj-ea"/>
                          <a:ea typeface="+mn-ea"/>
                          <a:cs typeface="Times New Roman"/>
                        </a:rPr>
                        <a:t>_____</a:t>
                      </a:r>
                      <a:r>
                        <a:rPr lang="zh-CN" sz="2800" kern="100" baseline="0" dirty="0" smtClean="0">
                          <a:effectLst/>
                          <a:latin typeface="Times New Roman"/>
                          <a:ea typeface="华文细黑"/>
                          <a:cs typeface="Times New Roman"/>
                        </a:rPr>
                        <a:t>电荷</a:t>
                      </a:r>
                      <a:r>
                        <a:rPr lang="zh-CN" sz="2800" kern="100" baseline="0" dirty="0">
                          <a:effectLst/>
                          <a:latin typeface="Times New Roman"/>
                          <a:ea typeface="华文细黑"/>
                          <a:cs typeface="Times New Roman"/>
                        </a:rPr>
                        <a:t>、电流产生磁场</a:t>
                      </a:r>
                      <a:endParaRPr lang="zh-CN" sz="2800" kern="100" baseline="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50000"/>
                        </a:lnSpc>
                        <a:spcAft>
                          <a:spcPts val="0"/>
                        </a:spcAft>
                      </a:pPr>
                      <a:r>
                        <a:rPr lang="zh-CN" sz="2800" kern="100" baseline="0">
                          <a:effectLst/>
                          <a:latin typeface="Times New Roman"/>
                          <a:ea typeface="华文细黑"/>
                          <a:cs typeface="Times New Roman"/>
                        </a:rPr>
                        <a:t>安培定则</a:t>
                      </a:r>
                      <a:endParaRPr lang="zh-CN" sz="2800" kern="100" baseline="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3686">
                <a:tc gridSpan="2">
                  <a:txBody>
                    <a:bodyPr/>
                    <a:lstStyle/>
                    <a:p>
                      <a:pPr algn="ctr">
                        <a:lnSpc>
                          <a:spcPct val="150000"/>
                        </a:lnSpc>
                        <a:spcAft>
                          <a:spcPts val="0"/>
                        </a:spcAft>
                      </a:pPr>
                      <a:r>
                        <a:rPr lang="zh-CN" sz="2800" kern="100" baseline="0" dirty="0">
                          <a:effectLst/>
                          <a:latin typeface="Times New Roman"/>
                          <a:ea typeface="华文细黑"/>
                          <a:cs typeface="Times New Roman"/>
                        </a:rPr>
                        <a:t>磁场对运动电荷、电流的作用力</a:t>
                      </a:r>
                      <a:endParaRPr lang="zh-CN" sz="2800" kern="100" baseline="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50000"/>
                        </a:lnSpc>
                        <a:spcAft>
                          <a:spcPts val="0"/>
                        </a:spcAft>
                      </a:pPr>
                      <a:r>
                        <a:rPr lang="en-US" altLang="zh-CN" sz="2800" u="none" kern="100" baseline="0" dirty="0" smtClean="0">
                          <a:effectLst/>
                          <a:latin typeface="Times New Roman"/>
                          <a:ea typeface="华文细黑"/>
                          <a:cs typeface="Times New Roman"/>
                        </a:rPr>
                        <a:t>____</a:t>
                      </a:r>
                      <a:r>
                        <a:rPr lang="zh-CN" sz="2800" kern="100" baseline="0" dirty="0" smtClean="0">
                          <a:effectLst/>
                          <a:latin typeface="Times New Roman"/>
                          <a:ea typeface="华文细黑"/>
                          <a:cs typeface="Times New Roman"/>
                        </a:rPr>
                        <a:t>定则</a:t>
                      </a:r>
                      <a:endParaRPr lang="zh-CN" sz="2800" kern="100" baseline="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5138">
                <a:tc rowSpan="2">
                  <a:txBody>
                    <a:bodyPr/>
                    <a:lstStyle/>
                    <a:p>
                      <a:pPr algn="ctr">
                        <a:lnSpc>
                          <a:spcPct val="150000"/>
                        </a:lnSpc>
                        <a:spcAft>
                          <a:spcPts val="0"/>
                        </a:spcAft>
                      </a:pPr>
                      <a:r>
                        <a:rPr lang="zh-CN" sz="2800" kern="100" baseline="0">
                          <a:effectLst/>
                          <a:latin typeface="Times New Roman"/>
                          <a:ea typeface="华文细黑"/>
                          <a:cs typeface="Times New Roman"/>
                        </a:rPr>
                        <a:t>电磁感应</a:t>
                      </a:r>
                      <a:endParaRPr lang="zh-CN" sz="2800" kern="100" baseline="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a:ea typeface="华文细黑"/>
                          <a:cs typeface="Times New Roman"/>
                        </a:rPr>
                        <a:t>部分导体切割</a:t>
                      </a:r>
                      <a:r>
                        <a:rPr lang="zh-CN" sz="2800" kern="100" baseline="0" dirty="0" smtClean="0">
                          <a:effectLst/>
                          <a:latin typeface="Times New Roman"/>
                          <a:ea typeface="华文细黑"/>
                          <a:cs typeface="Times New Roman"/>
                        </a:rPr>
                        <a:t>磁感线</a:t>
                      </a:r>
                      <a:r>
                        <a:rPr lang="zh-CN" altLang="zh-CN" sz="2800" u="none" kern="100" baseline="0" dirty="0" smtClean="0">
                          <a:effectLst/>
                          <a:latin typeface="Times New Roman"/>
                          <a:ea typeface="华文细黑"/>
                          <a:cs typeface="Times New Roman"/>
                        </a:rPr>
                        <a:t>运动</a:t>
                      </a:r>
                      <a:endParaRPr lang="zh-CN" sz="2800" kern="100" baseline="0" dirty="0">
                        <a:effectLst/>
                        <a:latin typeface="+mj-ea"/>
                        <a:ea typeface="+mj-ea"/>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u="sng" kern="100" baseline="0" dirty="0" smtClean="0">
                          <a:effectLst/>
                          <a:latin typeface="Times New Roman"/>
                          <a:ea typeface="华文细黑"/>
                          <a:cs typeface="Times New Roman"/>
                        </a:rPr>
                        <a:t>         </a:t>
                      </a:r>
                      <a:r>
                        <a:rPr lang="zh-CN" sz="2800" kern="100" baseline="0" dirty="0" smtClean="0">
                          <a:effectLst/>
                          <a:latin typeface="Times New Roman"/>
                          <a:ea typeface="华文细黑"/>
                          <a:cs typeface="Times New Roman"/>
                        </a:rPr>
                        <a:t>定则</a:t>
                      </a:r>
                      <a:endParaRPr lang="zh-CN" sz="2800" kern="100" baseline="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8816">
                <a:tc vMerge="1">
                  <a:txBody>
                    <a:bodyPr/>
                    <a:lstStyle/>
                    <a:p>
                      <a:endParaRPr lang="zh-CN" altLang="en-US"/>
                    </a:p>
                  </a:txBody>
                  <a:tcPr/>
                </a:tc>
                <a:tc>
                  <a:txBody>
                    <a:bodyPr/>
                    <a:lstStyle/>
                    <a:p>
                      <a:pPr algn="ctr">
                        <a:lnSpc>
                          <a:spcPct val="150000"/>
                        </a:lnSpc>
                        <a:spcAft>
                          <a:spcPts val="0"/>
                        </a:spcAft>
                      </a:pPr>
                      <a:r>
                        <a:rPr lang="zh-CN" sz="2800" kern="100" baseline="0">
                          <a:effectLst/>
                          <a:latin typeface="Times New Roman"/>
                          <a:ea typeface="华文细黑"/>
                          <a:cs typeface="Times New Roman"/>
                        </a:rPr>
                        <a:t>闭合回路磁通量的变化</a:t>
                      </a:r>
                      <a:endParaRPr lang="zh-CN" sz="2800" kern="100" baseline="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u="sng" kern="100" baseline="0" dirty="0" smtClean="0">
                          <a:effectLst/>
                          <a:latin typeface="Times New Roman"/>
                          <a:ea typeface="华文细黑"/>
                          <a:cs typeface="Times New Roman"/>
                        </a:rPr>
                        <a:t>          </a:t>
                      </a:r>
                      <a:r>
                        <a:rPr lang="zh-CN" sz="2800" kern="100" baseline="0" dirty="0" smtClean="0">
                          <a:effectLst/>
                          <a:latin typeface="Times New Roman"/>
                          <a:ea typeface="华文细黑"/>
                          <a:cs typeface="Times New Roman"/>
                        </a:rPr>
                        <a:t>定律</a:t>
                      </a:r>
                      <a:endParaRPr lang="zh-CN" sz="2800" kern="100" baseline="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矩形 1"/>
          <p:cNvSpPr/>
          <p:nvPr/>
        </p:nvSpPr>
        <p:spPr>
          <a:xfrm>
            <a:off x="8275765" y="3429794"/>
            <a:ext cx="902811" cy="596382"/>
          </a:xfrm>
          <a:prstGeom prst="rect">
            <a:avLst/>
          </a:prstGeom>
        </p:spPr>
        <p:txBody>
          <a:bodyPr wrap="none">
            <a:spAutoFit/>
          </a:bodyPr>
          <a:lstStyle/>
          <a:p>
            <a:pPr>
              <a:lnSpc>
                <a:spcPct val="130000"/>
              </a:lnSpc>
            </a:pPr>
            <a:r>
              <a:rPr lang="zh-CN" altLang="en-US" sz="2800" kern="100" dirty="0">
                <a:solidFill>
                  <a:srgbClr val="C00000"/>
                </a:solidFill>
                <a:latin typeface="Times New Roman"/>
                <a:ea typeface="华文细黑"/>
                <a:cs typeface="Times New Roman"/>
              </a:rPr>
              <a:t>左手</a:t>
            </a:r>
            <a:endParaRPr lang="zh-CN" altLang="en-US" sz="2800" b="1" dirty="0">
              <a:solidFill>
                <a:srgbClr val="C0000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3" name="矩形 2"/>
          <p:cNvSpPr/>
          <p:nvPr/>
        </p:nvSpPr>
        <p:spPr>
          <a:xfrm>
            <a:off x="8275765" y="4315675"/>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右手</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8275765" y="5148714"/>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楞次</a:t>
            </a:r>
            <a:endParaRPr lang="zh-CN" altLang="en-US" sz="2800" kern="100" dirty="0">
              <a:solidFill>
                <a:srgbClr val="C00000"/>
              </a:solidFill>
              <a:latin typeface="Times New Roman"/>
              <a:ea typeface="华文细黑"/>
              <a:cs typeface="Times New Roman"/>
            </a:endParaRPr>
          </a:p>
        </p:txBody>
      </p:sp>
      <p:sp>
        <p:nvSpPr>
          <p:cNvPr id="36" name="Rectangle 21">
            <a:hlinkClick r:id="rId2"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7" name="Rectangle 21">
            <a:hlinkClick r:id="rId3"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8" name="Rectangle 21">
            <a:hlinkClick r:id="rId4"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9" name="Rectangle 21">
            <a:hlinkClick r:id="rId5"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0" name="Rectangle 21">
            <a:hlinkClick r:id="rId6"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1" name="Rectangle 21">
            <a:hlinkClick r:id="rId7"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2" name="Rectangle 21">
            <a:hlinkClick r:id="rId8"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3" name="Rectangle 21">
            <a:hlinkClick r:id="rId9"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44" name="Rectangle 21">
            <a:hlinkClick r:id="rId10"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9</a:t>
            </a:r>
          </a:p>
        </p:txBody>
      </p:sp>
      <p:sp>
        <p:nvSpPr>
          <p:cNvPr id="45" name="Rectangle 21">
            <a:hlinkClick r:id="rId11"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10</a:t>
            </a:r>
          </a:p>
        </p:txBody>
      </p:sp>
      <p:sp>
        <p:nvSpPr>
          <p:cNvPr id="47" name="Rectangle 21">
            <a:hlinkClick r:id="rId12"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8" name="Rectangle 21">
            <a:hlinkClick r:id="rId13"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9" name="Rectangle 21">
            <a:hlinkClick r:id="rId14"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0" name="Rectangle 21">
            <a:hlinkClick r:id="rId15"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1" name="Rectangle 21">
            <a:hlinkClick r:id="rId16"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2" name="Rectangle 21">
            <a:hlinkClick r:id="rId17"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25" name="矩形 24"/>
          <p:cNvSpPr/>
          <p:nvPr/>
        </p:nvSpPr>
        <p:spPr>
          <a:xfrm>
            <a:off x="2566814" y="2690550"/>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运动</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xmlns="" val="239598140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linds(horizontal)">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3"/>
                                        </p:tgtEl>
                                      </p:cBhvr>
                                    </p:animEffect>
                                    <p:set>
                                      <p:cBhvr>
                                        <p:cTn id="24" dur="1" fill="hold">
                                          <p:stCondLst>
                                            <p:cond delay="499"/>
                                          </p:stCondLst>
                                        </p:cTn>
                                        <p:tgtEl>
                                          <p:spTgt spid="3"/>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25"/>
                                        </p:tgtEl>
                                      </p:cBhvr>
                                    </p:animEffect>
                                    <p:set>
                                      <p:cBhvr>
                                        <p:cTn id="30"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 grpId="0"/>
      <p:bldP spid="2" grpId="1"/>
      <p:bldP spid="3" grpId="0"/>
      <p:bldP spid="3" grpId="1"/>
      <p:bldP spid="5" grpId="0"/>
      <p:bldP spid="5" grpId="1"/>
      <p:bldP spid="25" grpId="0"/>
      <p:bldP spid="2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21938" y="765498"/>
            <a:ext cx="11409907" cy="5181162"/>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电磁感应过程中的动态分析问题是力学和电学知识的结合，此类问题分析的基本方法和关键是什么？</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基本方法</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用法拉第电磁感应定律和楞次定律求感应电动势的大小和方向</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求回路中的电流强度</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分析、研究导体受力情况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注意安培力用左手定则判定其方向</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列动力学方程或平衡方程求解</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动态问题分析要抓好受力情况、运动情况的动态进行分析</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9" name="Rectangle 21">
            <a:hlinkClick r:id="rId2"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5" name="Rectangle 21">
            <a:hlinkClick r:id="rId3"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6" name="Rectangle 21">
            <a:hlinkClick r:id="rId4"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7" name="Rectangle 21">
            <a:hlinkClick r:id="rId5"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8" name="Rectangle 21">
            <a:hlinkClick r:id="rId6"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9" name="Rectangle 21">
            <a:hlinkClick r:id="rId7"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0" name="Rectangle 21">
            <a:hlinkClick r:id="rId8"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1" name="Rectangle 21">
            <a:hlinkClick r:id="rId9"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42" name="Rectangle 21">
            <a:hlinkClick r:id="rId10"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9</a:t>
            </a:r>
          </a:p>
        </p:txBody>
      </p:sp>
      <p:sp>
        <p:nvSpPr>
          <p:cNvPr id="43" name="Rectangle 21">
            <a:hlinkClick r:id="rId11"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10</a:t>
            </a:r>
          </a:p>
        </p:txBody>
      </p:sp>
      <p:sp>
        <p:nvSpPr>
          <p:cNvPr id="45" name="Rectangle 21">
            <a:hlinkClick r:id="rId12"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12</a:t>
            </a:r>
          </a:p>
        </p:txBody>
      </p:sp>
      <p:sp>
        <p:nvSpPr>
          <p:cNvPr id="46" name="Rectangle 21">
            <a:hlinkClick r:id="rId13"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7" name="Rectangle 21">
            <a:hlinkClick r:id="rId14"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8" name="Rectangle 21">
            <a:hlinkClick r:id="rId15"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9" name="Rectangle 21">
            <a:hlinkClick r:id="rId16"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0" name="Rectangle 21">
            <a:hlinkClick r:id="rId17"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81975283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
                                            <p:txEl>
                                              <p:pRg st="3" end="3"/>
                                            </p:txEl>
                                          </p:spTgt>
                                        </p:tgtEl>
                                        <p:attrNameLst>
                                          <p:attrName>style.visibility</p:attrName>
                                        </p:attrNameLst>
                                      </p:cBhvr>
                                      <p:to>
                                        <p:strVal val="visible"/>
                                      </p:to>
                                    </p:set>
                                    <p:animEffect transition="in" filter="blinds(horizontal)">
                                      <p:cBhvr>
                                        <p:cTn id="17" dur="500"/>
                                        <p:tgtEl>
                                          <p:spTgt spid="2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
                                            <p:txEl>
                                              <p:pRg st="4" end="4"/>
                                            </p:txEl>
                                          </p:spTgt>
                                        </p:tgtEl>
                                        <p:attrNameLst>
                                          <p:attrName>style.visibility</p:attrName>
                                        </p:attrNameLst>
                                      </p:cBhvr>
                                      <p:to>
                                        <p:strVal val="visible"/>
                                      </p:to>
                                    </p:set>
                                    <p:animEffect transition="in" filter="blinds(horizontal)">
                                      <p:cBhvr>
                                        <p:cTn id="22" dur="500"/>
                                        <p:tgtEl>
                                          <p:spTgt spid="2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0">
                                            <p:txEl>
                                              <p:pRg st="5" end="5"/>
                                            </p:txEl>
                                          </p:spTgt>
                                        </p:tgtEl>
                                        <p:attrNameLst>
                                          <p:attrName>style.visibility</p:attrName>
                                        </p:attrNameLst>
                                      </p:cBhvr>
                                      <p:to>
                                        <p:strVal val="visible"/>
                                      </p:to>
                                    </p:set>
                                    <p:animEffect transition="in" filter="blinds(horizontal)">
                                      <p:cBhvr>
                                        <p:cTn id="27" dur="500"/>
                                        <p:tgtEl>
                                          <p:spTgt spid="20">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0">
                                            <p:txEl>
                                              <p:pRg st="6" end="6"/>
                                            </p:txEl>
                                          </p:spTgt>
                                        </p:tgtEl>
                                        <p:attrNameLst>
                                          <p:attrName>style.visibility</p:attrName>
                                        </p:attrNameLst>
                                      </p:cBhvr>
                                      <p:to>
                                        <p:strVal val="visible"/>
                                      </p:to>
                                    </p:set>
                                    <p:animEffect transition="in" filter="blinds(horizontal)">
                                      <p:cBhvr>
                                        <p:cTn id="32" dur="500"/>
                                        <p:tgtEl>
                                          <p:spTgt spid="20">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20">
                                            <p:txEl>
                                              <p:pRg st="1" end="1"/>
                                            </p:txEl>
                                          </p:spTgt>
                                        </p:tgtEl>
                                      </p:cBhvr>
                                    </p:animEffect>
                                    <p:set>
                                      <p:cBhvr>
                                        <p:cTn id="37" dur="1" fill="hold">
                                          <p:stCondLst>
                                            <p:cond delay="499"/>
                                          </p:stCondLst>
                                        </p:cTn>
                                        <p:tgtEl>
                                          <p:spTgt spid="20">
                                            <p:txEl>
                                              <p:pRg st="1" end="1"/>
                                            </p:txEl>
                                          </p:spTgt>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20">
                                            <p:txEl>
                                              <p:pRg st="2" end="2"/>
                                            </p:txEl>
                                          </p:spTgt>
                                        </p:tgtEl>
                                      </p:cBhvr>
                                    </p:animEffect>
                                    <p:set>
                                      <p:cBhvr>
                                        <p:cTn id="40" dur="1" fill="hold">
                                          <p:stCondLst>
                                            <p:cond delay="499"/>
                                          </p:stCondLst>
                                        </p:cTn>
                                        <p:tgtEl>
                                          <p:spTgt spid="20">
                                            <p:txEl>
                                              <p:pRg st="2" end="2"/>
                                            </p:txEl>
                                          </p:spTgt>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20">
                                            <p:txEl>
                                              <p:pRg st="3" end="3"/>
                                            </p:txEl>
                                          </p:spTgt>
                                        </p:tgtEl>
                                      </p:cBhvr>
                                    </p:animEffect>
                                    <p:set>
                                      <p:cBhvr>
                                        <p:cTn id="43" dur="1" fill="hold">
                                          <p:stCondLst>
                                            <p:cond delay="499"/>
                                          </p:stCondLst>
                                        </p:cTn>
                                        <p:tgtEl>
                                          <p:spTgt spid="20">
                                            <p:txEl>
                                              <p:pRg st="3" end="3"/>
                                            </p:txEl>
                                          </p:spTgt>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20">
                                            <p:txEl>
                                              <p:pRg st="4" end="4"/>
                                            </p:txEl>
                                          </p:spTgt>
                                        </p:tgtEl>
                                      </p:cBhvr>
                                    </p:animEffect>
                                    <p:set>
                                      <p:cBhvr>
                                        <p:cTn id="46" dur="1" fill="hold">
                                          <p:stCondLst>
                                            <p:cond delay="499"/>
                                          </p:stCondLst>
                                        </p:cTn>
                                        <p:tgtEl>
                                          <p:spTgt spid="20">
                                            <p:txEl>
                                              <p:pRg st="4" end="4"/>
                                            </p:txEl>
                                          </p:spTgt>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20">
                                            <p:txEl>
                                              <p:pRg st="5" end="5"/>
                                            </p:txEl>
                                          </p:spTgt>
                                        </p:tgtEl>
                                      </p:cBhvr>
                                    </p:animEffect>
                                    <p:set>
                                      <p:cBhvr>
                                        <p:cTn id="49" dur="1" fill="hold">
                                          <p:stCondLst>
                                            <p:cond delay="499"/>
                                          </p:stCondLst>
                                        </p:cTn>
                                        <p:tgtEl>
                                          <p:spTgt spid="20">
                                            <p:txEl>
                                              <p:pRg st="5" end="5"/>
                                            </p:txEl>
                                          </p:spTgt>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20">
                                            <p:txEl>
                                              <p:pRg st="6" end="6"/>
                                            </p:txEl>
                                          </p:spTgt>
                                        </p:tgtEl>
                                      </p:cBhvr>
                                    </p:animEffect>
                                    <p:set>
                                      <p:cBhvr>
                                        <p:cTn id="52" dur="1" fill="hold">
                                          <p:stCondLst>
                                            <p:cond delay="499"/>
                                          </p:stCondLst>
                                        </p:cTn>
                                        <p:tgtEl>
                                          <p:spTgt spid="20">
                                            <p:txEl>
                                              <p:pRg st="6" end="6"/>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34566" y="728009"/>
            <a:ext cx="11409907" cy="2031325"/>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如何求解电磁感应中感应电荷的电荷量？感应电荷量与哪些因素有关</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latin typeface="Times New Roman"/>
                <a:ea typeface="华文细黑"/>
                <a:cs typeface="Times New Roman"/>
              </a:rPr>
              <a:t>设在时间</a:t>
            </a:r>
            <a:r>
              <a:rPr lang="en-US" altLang="zh-CN" sz="2800" kern="100" dirty="0" err="1">
                <a:latin typeface="Times New Roman"/>
                <a:ea typeface="华文细黑"/>
                <a:cs typeface="Courier New"/>
              </a:rPr>
              <a:t>Δ</a:t>
            </a:r>
            <a:r>
              <a:rPr lang="en-US" altLang="zh-CN" sz="2800" i="1" kern="100" dirty="0" err="1">
                <a:latin typeface="Times New Roman"/>
                <a:ea typeface="华文细黑"/>
                <a:cs typeface="Courier New"/>
              </a:rPr>
              <a:t>t</a:t>
            </a:r>
            <a:r>
              <a:rPr lang="zh-CN" altLang="zh-CN" sz="2800" kern="100" dirty="0">
                <a:latin typeface="Times New Roman"/>
                <a:ea typeface="华文细黑"/>
                <a:cs typeface="Times New Roman"/>
              </a:rPr>
              <a:t>内通过导线截面的电荷量为</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，则根据电流定义式及法拉第电磁感应定律得</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820844712"/>
              </p:ext>
            </p:extLst>
          </p:nvPr>
        </p:nvGraphicFramePr>
        <p:xfrm>
          <a:off x="456034" y="2837775"/>
          <a:ext cx="4991100" cy="1147763"/>
        </p:xfrm>
        <a:graphic>
          <a:graphicData uri="http://schemas.openxmlformats.org/presentationml/2006/ole">
            <p:oleObj spid="_x0000_s24725" name="文档" r:id="rId3" imgW="4990332" imgH="1147721" progId="Word.Document.12">
              <p:embed/>
            </p:oleObj>
          </a:graphicData>
        </a:graphic>
      </p:graphicFrame>
      <p:sp>
        <p:nvSpPr>
          <p:cNvPr id="4" name="矩形 3"/>
          <p:cNvSpPr/>
          <p:nvPr/>
        </p:nvSpPr>
        <p:spPr>
          <a:xfrm>
            <a:off x="332409" y="3714626"/>
            <a:ext cx="11524006" cy="2677656"/>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可见，在电磁感应现象中，只要穿过闭合电路的磁通量发生变化，闭合电路中就会产生感应电流，在时间</a:t>
            </a:r>
            <a:r>
              <a:rPr lang="en-US" altLang="zh-CN" sz="2800" kern="100" dirty="0" err="1">
                <a:latin typeface="Times New Roman"/>
                <a:ea typeface="华文细黑"/>
                <a:cs typeface="Courier New"/>
              </a:rPr>
              <a:t>Δ</a:t>
            </a:r>
            <a:r>
              <a:rPr lang="en-US" altLang="zh-CN" sz="2800" i="1" kern="100" dirty="0" err="1">
                <a:latin typeface="Times New Roman"/>
                <a:ea typeface="华文细黑"/>
                <a:cs typeface="Courier New"/>
              </a:rPr>
              <a:t>t</a:t>
            </a:r>
            <a:r>
              <a:rPr lang="zh-CN" altLang="zh-CN" sz="2800" kern="100" dirty="0">
                <a:latin typeface="Times New Roman"/>
                <a:ea typeface="华文细黑"/>
                <a:cs typeface="Times New Roman"/>
              </a:rPr>
              <a:t>内通过导线截面的电荷量</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仅由线圈的匝数</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、磁通量的变化量</a:t>
            </a:r>
            <a:r>
              <a:rPr lang="en-US" altLang="zh-CN" sz="2800" kern="100" dirty="0">
                <a:latin typeface="Times New Roman"/>
                <a:ea typeface="华文细黑"/>
                <a:cs typeface="Courier New"/>
              </a:rPr>
              <a:t>Δ</a:t>
            </a:r>
            <a:r>
              <a:rPr lang="en-US" altLang="zh-CN" sz="2800" i="1" kern="100" dirty="0">
                <a:latin typeface="Times New Roman"/>
                <a:ea typeface="华文细黑"/>
                <a:cs typeface="Courier New"/>
              </a:rPr>
              <a:t>Φ</a:t>
            </a:r>
            <a:r>
              <a:rPr lang="zh-CN" altLang="zh-CN" sz="2800" kern="100" dirty="0">
                <a:latin typeface="Times New Roman"/>
                <a:ea typeface="华文细黑"/>
                <a:cs typeface="Times New Roman"/>
              </a:rPr>
              <a:t>和闭合电路的电阻</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决定，与磁通量发生变化的时间无关</a:t>
            </a:r>
            <a:r>
              <a:rPr lang="en-US" altLang="zh-CN" sz="2800" kern="100" dirty="0" smtClean="0">
                <a:latin typeface="Times New Roman"/>
                <a:ea typeface="华文细黑"/>
                <a:cs typeface="Courier New"/>
              </a:rPr>
              <a:t>.</a:t>
            </a:r>
            <a:endParaRPr lang="zh-CN" altLang="zh-CN" sz="2800" kern="100" dirty="0">
              <a:effectLst/>
              <a:latin typeface="宋体"/>
              <a:cs typeface="Courier New"/>
            </a:endParaRPr>
          </a:p>
        </p:txBody>
      </p:sp>
      <p:sp>
        <p:nvSpPr>
          <p:cNvPr id="35" name="Rectangle 21">
            <a:hlinkClick r:id="rId4"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6" name="Rectangle 21">
            <a:hlinkClick r:id="rId5"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7" name="Rectangle 21">
            <a:hlinkClick r:id="rId6"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8" name="Rectangle 21">
            <a:hlinkClick r:id="rId7"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9" name="Rectangle 21">
            <a:hlinkClick r:id="rId8"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0" name="Rectangle 21">
            <a:hlinkClick r:id="rId9"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1" name="Rectangle 21">
            <a:hlinkClick r:id="rId10"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2" name="Rectangle 21">
            <a:hlinkClick r:id="rId11"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43" name="Rectangle 21">
            <a:hlinkClick r:id="rId12"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9</a:t>
            </a:r>
          </a:p>
        </p:txBody>
      </p:sp>
      <p:sp>
        <p:nvSpPr>
          <p:cNvPr id="44" name="Rectangle 21">
            <a:hlinkClick r:id="rId13"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10</a:t>
            </a:r>
          </a:p>
        </p:txBody>
      </p:sp>
      <p:sp>
        <p:nvSpPr>
          <p:cNvPr id="46" name="Rectangle 21">
            <a:hlinkClick r:id="rId14"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7" name="Rectangle 21">
            <a:hlinkClick r:id="rId15"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13</a:t>
            </a:r>
          </a:p>
        </p:txBody>
      </p:sp>
      <p:sp>
        <p:nvSpPr>
          <p:cNvPr id="48" name="Rectangle 21">
            <a:hlinkClick r:id="rId16"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9" name="Rectangle 21">
            <a:hlinkClick r:id="rId17"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0" name="Rectangle 21">
            <a:hlinkClick r:id="rId18"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1" name="Rectangle 21">
            <a:hlinkClick r:id="rId19"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143114190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0">
                                            <p:txEl>
                                              <p:pRg st="1" end="1"/>
                                            </p:txEl>
                                          </p:spTgt>
                                        </p:tgtEl>
                                      </p:cBhvr>
                                    </p:animEffect>
                                    <p:set>
                                      <p:cBhvr>
                                        <p:cTn id="22" dur="1" fill="hold">
                                          <p:stCondLst>
                                            <p:cond delay="499"/>
                                          </p:stCondLst>
                                        </p:cTn>
                                        <p:tgtEl>
                                          <p:spTgt spid="20">
                                            <p:txEl>
                                              <p:pRg st="1" end="1"/>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2"/>
                                        </p:tgtEl>
                                      </p:cBhvr>
                                    </p:animEffect>
                                    <p:set>
                                      <p:cBhvr>
                                        <p:cTn id="25" dur="1" fill="hold">
                                          <p:stCondLst>
                                            <p:cond delay="499"/>
                                          </p:stCondLst>
                                        </p:cTn>
                                        <p:tgtEl>
                                          <p:spTgt spid="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4" grpId="0"/>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141380" y="569794"/>
            <a:ext cx="11755638" cy="6053709"/>
          </a:xfrm>
          <a:prstGeom prst="rect">
            <a:avLst/>
          </a:prstGeom>
        </p:spPr>
        <p:txBody>
          <a:bodyPr>
            <a:spAutoFit/>
          </a:bodyPr>
          <a:lstStyle/>
          <a:p>
            <a:pPr algn="just">
              <a:lnSpc>
                <a:spcPct val="140000"/>
              </a:lnSpc>
              <a:spcAft>
                <a:spcPts val="0"/>
              </a:spcAft>
            </a:pPr>
            <a:r>
              <a:rPr lang="en-US" altLang="zh-CN" sz="2800" kern="100" dirty="0">
                <a:latin typeface="Times New Roman"/>
                <a:ea typeface="华文细黑"/>
                <a:cs typeface="Courier New"/>
              </a:rPr>
              <a:t>14.</a:t>
            </a:r>
            <a:r>
              <a:rPr lang="zh-CN" altLang="zh-CN" sz="2800" kern="100" dirty="0">
                <a:latin typeface="Times New Roman"/>
                <a:ea typeface="华文细黑"/>
                <a:cs typeface="Times New Roman"/>
              </a:rPr>
              <a:t>中性面的含义是什么？线圈通过中性面时有何性质和特点？</a:t>
            </a:r>
            <a:endParaRPr lang="zh-CN" altLang="zh-CN" sz="1050" kern="100" dirty="0">
              <a:latin typeface="宋体"/>
              <a:cs typeface="Courier New"/>
            </a:endParaRPr>
          </a:p>
          <a:p>
            <a:pPr algn="just">
              <a:lnSpc>
                <a:spcPct val="140000"/>
              </a:lnSpc>
              <a:spcAft>
                <a:spcPts val="0"/>
              </a:spcAft>
            </a:pPr>
            <a:r>
              <a:rPr lang="zh-CN" altLang="zh-CN" sz="2800" b="1" kern="100" spc="-100" dirty="0">
                <a:solidFill>
                  <a:srgbClr val="0000FF"/>
                </a:solidFill>
                <a:latin typeface="Times New Roman"/>
                <a:ea typeface="华文细黑"/>
                <a:cs typeface="Times New Roman"/>
              </a:rPr>
              <a:t>答案　</a:t>
            </a:r>
            <a:r>
              <a:rPr lang="en-US" altLang="zh-CN" sz="2800" kern="100" spc="-100" dirty="0">
                <a:latin typeface="Times New Roman"/>
                <a:ea typeface="华文细黑"/>
                <a:cs typeface="Courier New"/>
              </a:rPr>
              <a:t>(1)</a:t>
            </a:r>
            <a:r>
              <a:rPr lang="zh-CN" altLang="zh-CN" sz="2800" kern="100" spc="-100" dirty="0">
                <a:latin typeface="Times New Roman"/>
                <a:ea typeface="华文细黑"/>
                <a:cs typeface="Times New Roman"/>
              </a:rPr>
              <a:t>中性面：当线圈平面转动至垂直于磁感线位置时，各边都不切割磁感线，感应电动势为零，即线圈中没有感应电流，这个特定位置叫做中性面</a:t>
            </a:r>
            <a:r>
              <a:rPr lang="en-US" altLang="zh-CN" sz="2800" kern="100" spc="-100" dirty="0">
                <a:latin typeface="Times New Roman"/>
                <a:ea typeface="华文细黑"/>
                <a:cs typeface="Courier New"/>
              </a:rPr>
              <a:t>.</a:t>
            </a:r>
            <a:endParaRPr lang="zh-CN" altLang="zh-CN" sz="1050" kern="100" spc="-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性质和特点</a:t>
            </a:r>
            <a:endParaRPr lang="zh-CN" altLang="zh-CN" sz="1050" kern="100" dirty="0">
              <a:latin typeface="宋体"/>
              <a:cs typeface="Courier New"/>
            </a:endParaRPr>
          </a:p>
          <a:p>
            <a:pPr algn="just">
              <a:lnSpc>
                <a:spcPct val="14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线圈通过中性面时，磁感线垂直于该时刻的线圈平面，所以磁通量最大，磁通量的变化率为零；</a:t>
            </a:r>
            <a:endParaRPr lang="zh-CN" altLang="zh-CN" sz="1050" kern="100" dirty="0">
              <a:latin typeface="宋体"/>
              <a:cs typeface="Courier New"/>
            </a:endParaRPr>
          </a:p>
          <a:p>
            <a:pPr algn="just">
              <a:lnSpc>
                <a:spcPct val="14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线圈平面每次转过中性面时，线圈中感应电流方向改变一次，线圈转动一周通过中性面两次，故一个周期内线圈中电流方向改变两次；</a:t>
            </a:r>
            <a:endParaRPr lang="zh-CN" altLang="zh-CN" sz="1050" kern="100" dirty="0">
              <a:latin typeface="宋体"/>
              <a:cs typeface="Courier New"/>
            </a:endParaRPr>
          </a:p>
          <a:p>
            <a:pPr algn="just">
              <a:lnSpc>
                <a:spcPct val="14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线圈平面处于跟中性面垂直的位置时，线圈平面平行于磁感线，磁通量</a:t>
            </a:r>
            <a:r>
              <a:rPr lang="zh-CN" altLang="zh-CN" sz="2800" kern="100" spc="-50" dirty="0">
                <a:latin typeface="Times New Roman"/>
                <a:ea typeface="华文细黑"/>
                <a:cs typeface="Times New Roman"/>
              </a:rPr>
              <a:t>为零，磁通量的变化率最大，感应电动势、感应电流均最大，电流方向不变</a:t>
            </a:r>
            <a:r>
              <a:rPr lang="en-US" altLang="zh-CN" sz="2800" kern="100" spc="-50" dirty="0">
                <a:latin typeface="Times New Roman"/>
                <a:ea typeface="华文细黑"/>
                <a:cs typeface="Courier New"/>
              </a:rPr>
              <a:t>.</a:t>
            </a:r>
            <a:endParaRPr lang="zh-CN" altLang="zh-CN" sz="1050" kern="100" spc="-50" dirty="0">
              <a:effectLst/>
              <a:latin typeface="宋体"/>
              <a:cs typeface="Courier New"/>
            </a:endParaRPr>
          </a:p>
        </p:txBody>
      </p:sp>
      <p:sp>
        <p:nvSpPr>
          <p:cNvPr id="19" name="Rectangle 21">
            <a:hlinkClick r:id="rId2"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5" name="Rectangle 21">
            <a:hlinkClick r:id="rId3"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6" name="Rectangle 21">
            <a:hlinkClick r:id="rId4"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7" name="Rectangle 21">
            <a:hlinkClick r:id="rId5"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8" name="Rectangle 21">
            <a:hlinkClick r:id="rId6"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9" name="Rectangle 21">
            <a:hlinkClick r:id="rId7"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0" name="Rectangle 21">
            <a:hlinkClick r:id="rId8"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1" name="Rectangle 21">
            <a:hlinkClick r:id="rId9"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42" name="Rectangle 21">
            <a:hlinkClick r:id="rId10"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9</a:t>
            </a:r>
          </a:p>
        </p:txBody>
      </p:sp>
      <p:sp>
        <p:nvSpPr>
          <p:cNvPr id="43" name="Rectangle 21">
            <a:hlinkClick r:id="rId11"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10</a:t>
            </a:r>
          </a:p>
        </p:txBody>
      </p:sp>
      <p:sp>
        <p:nvSpPr>
          <p:cNvPr id="45" name="Rectangle 21">
            <a:hlinkClick r:id="rId12"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6" name="Rectangle 21">
            <a:hlinkClick r:id="rId13"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7" name="Rectangle 21">
            <a:hlinkClick r:id="rId14"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14</a:t>
            </a:r>
          </a:p>
        </p:txBody>
      </p:sp>
      <p:sp>
        <p:nvSpPr>
          <p:cNvPr id="48" name="Rectangle 21">
            <a:hlinkClick r:id="rId15"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9" name="Rectangle 21">
            <a:hlinkClick r:id="rId16"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0" name="Rectangle 21">
            <a:hlinkClick r:id="rId17"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382649575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
                                            <p:txEl>
                                              <p:pRg st="3" end="3"/>
                                            </p:txEl>
                                          </p:spTgt>
                                        </p:tgtEl>
                                        <p:attrNameLst>
                                          <p:attrName>style.visibility</p:attrName>
                                        </p:attrNameLst>
                                      </p:cBhvr>
                                      <p:to>
                                        <p:strVal val="visible"/>
                                      </p:to>
                                    </p:set>
                                    <p:animEffect transition="in" filter="blinds(horizontal)">
                                      <p:cBhvr>
                                        <p:cTn id="17" dur="500"/>
                                        <p:tgtEl>
                                          <p:spTgt spid="2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
                                            <p:txEl>
                                              <p:pRg st="4" end="4"/>
                                            </p:txEl>
                                          </p:spTgt>
                                        </p:tgtEl>
                                        <p:attrNameLst>
                                          <p:attrName>style.visibility</p:attrName>
                                        </p:attrNameLst>
                                      </p:cBhvr>
                                      <p:to>
                                        <p:strVal val="visible"/>
                                      </p:to>
                                    </p:set>
                                    <p:animEffect transition="in" filter="blinds(horizontal)">
                                      <p:cBhvr>
                                        <p:cTn id="22" dur="500"/>
                                        <p:tgtEl>
                                          <p:spTgt spid="2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0">
                                            <p:txEl>
                                              <p:pRg st="5" end="5"/>
                                            </p:txEl>
                                          </p:spTgt>
                                        </p:tgtEl>
                                        <p:attrNameLst>
                                          <p:attrName>style.visibility</p:attrName>
                                        </p:attrNameLst>
                                      </p:cBhvr>
                                      <p:to>
                                        <p:strVal val="visible"/>
                                      </p:to>
                                    </p:set>
                                    <p:animEffect transition="in" filter="blinds(horizontal)">
                                      <p:cBhvr>
                                        <p:cTn id="27" dur="500"/>
                                        <p:tgtEl>
                                          <p:spTgt spid="20">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20">
                                            <p:txEl>
                                              <p:pRg st="1" end="1"/>
                                            </p:txEl>
                                          </p:spTgt>
                                        </p:tgtEl>
                                      </p:cBhvr>
                                    </p:animEffect>
                                    <p:set>
                                      <p:cBhvr>
                                        <p:cTn id="32" dur="1" fill="hold">
                                          <p:stCondLst>
                                            <p:cond delay="499"/>
                                          </p:stCondLst>
                                        </p:cTn>
                                        <p:tgtEl>
                                          <p:spTgt spid="20">
                                            <p:txEl>
                                              <p:pRg st="1" end="1"/>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20">
                                            <p:txEl>
                                              <p:pRg st="2" end="2"/>
                                            </p:txEl>
                                          </p:spTgt>
                                        </p:tgtEl>
                                      </p:cBhvr>
                                    </p:animEffect>
                                    <p:set>
                                      <p:cBhvr>
                                        <p:cTn id="35" dur="1" fill="hold">
                                          <p:stCondLst>
                                            <p:cond delay="499"/>
                                          </p:stCondLst>
                                        </p:cTn>
                                        <p:tgtEl>
                                          <p:spTgt spid="20">
                                            <p:txEl>
                                              <p:pRg st="2" end="2"/>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20">
                                            <p:txEl>
                                              <p:pRg st="3" end="3"/>
                                            </p:txEl>
                                          </p:spTgt>
                                        </p:tgtEl>
                                      </p:cBhvr>
                                    </p:animEffect>
                                    <p:set>
                                      <p:cBhvr>
                                        <p:cTn id="38" dur="1" fill="hold">
                                          <p:stCondLst>
                                            <p:cond delay="499"/>
                                          </p:stCondLst>
                                        </p:cTn>
                                        <p:tgtEl>
                                          <p:spTgt spid="20">
                                            <p:txEl>
                                              <p:pRg st="3" end="3"/>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20">
                                            <p:txEl>
                                              <p:pRg st="4" end="4"/>
                                            </p:txEl>
                                          </p:spTgt>
                                        </p:tgtEl>
                                      </p:cBhvr>
                                    </p:animEffect>
                                    <p:set>
                                      <p:cBhvr>
                                        <p:cTn id="41" dur="1" fill="hold">
                                          <p:stCondLst>
                                            <p:cond delay="499"/>
                                          </p:stCondLst>
                                        </p:cTn>
                                        <p:tgtEl>
                                          <p:spTgt spid="20">
                                            <p:txEl>
                                              <p:pRg st="4" end="4"/>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20">
                                            <p:txEl>
                                              <p:pRg st="5" end="5"/>
                                            </p:txEl>
                                          </p:spTgt>
                                        </p:tgtEl>
                                      </p:cBhvr>
                                    </p:animEffect>
                                    <p:set>
                                      <p:cBhvr>
                                        <p:cTn id="44" dur="1" fill="hold">
                                          <p:stCondLst>
                                            <p:cond delay="499"/>
                                          </p:stCondLst>
                                        </p:cTn>
                                        <p:tgtEl>
                                          <p:spTgt spid="20">
                                            <p:txEl>
                                              <p:pRg st="5" end="5"/>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2409" y="477466"/>
            <a:ext cx="11524006" cy="738664"/>
          </a:xfrm>
          <a:prstGeom prst="rect">
            <a:avLst/>
          </a:prstGeom>
        </p:spPr>
        <p:txBody>
          <a:bodyPr>
            <a:spAutoFit/>
          </a:bodyPr>
          <a:lstStyle/>
          <a:p>
            <a:pPr>
              <a:lnSpc>
                <a:spcPct val="150000"/>
              </a:lnSpc>
            </a:pPr>
            <a:r>
              <a:rPr lang="en-US" altLang="zh-CN" sz="2800" kern="100" dirty="0">
                <a:latin typeface="Times New Roman"/>
                <a:ea typeface="华文细黑"/>
              </a:rPr>
              <a:t>15.</a:t>
            </a:r>
            <a:r>
              <a:rPr lang="zh-CN" altLang="zh-CN" sz="2800" kern="100" dirty="0">
                <a:latin typeface="Times New Roman"/>
                <a:ea typeface="华文细黑"/>
                <a:cs typeface="Times New Roman"/>
              </a:rPr>
              <a:t>下面的表格是关于交变电流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的比较，请完成填空</a:t>
            </a:r>
            <a:r>
              <a:rPr lang="en-US" altLang="zh-CN" sz="2800" kern="100" dirty="0" smtClean="0">
                <a:latin typeface="Times New Roman"/>
                <a:ea typeface="华文细黑"/>
              </a:rPr>
              <a:t>.</a:t>
            </a:r>
            <a:endParaRPr lang="zh-CN" altLang="en-US" sz="2800" dirty="0"/>
          </a:p>
        </p:txBody>
      </p:sp>
      <p:graphicFrame>
        <p:nvGraphicFramePr>
          <p:cNvPr id="8" name="表格 7"/>
          <p:cNvGraphicFramePr>
            <a:graphicFrameLocks noGrp="1"/>
          </p:cNvGraphicFramePr>
          <p:nvPr>
            <p:extLst>
              <p:ext uri="{D42A27DB-BD31-4B8C-83A1-F6EECF244321}">
                <p14:modId xmlns:p14="http://schemas.microsoft.com/office/powerpoint/2010/main" xmlns="" val="272646738"/>
              </p:ext>
            </p:extLst>
          </p:nvPr>
        </p:nvGraphicFramePr>
        <p:xfrm>
          <a:off x="622598" y="1360146"/>
          <a:ext cx="10945216" cy="5140779"/>
        </p:xfrm>
        <a:graphic>
          <a:graphicData uri="http://schemas.openxmlformats.org/drawingml/2006/table">
            <a:tbl>
              <a:tblPr/>
              <a:tblGrid>
                <a:gridCol w="1531430"/>
                <a:gridCol w="2774849"/>
                <a:gridCol w="3614601"/>
                <a:gridCol w="3024336"/>
              </a:tblGrid>
              <a:tr h="317426">
                <a:tc>
                  <a:txBody>
                    <a:bodyPr/>
                    <a:lstStyle/>
                    <a:p>
                      <a:pPr algn="ctr">
                        <a:lnSpc>
                          <a:spcPct val="150000"/>
                        </a:lnSpc>
                        <a:spcAft>
                          <a:spcPts val="0"/>
                        </a:spcAft>
                      </a:pPr>
                      <a:r>
                        <a:rPr lang="zh-CN" sz="2800" kern="100" dirty="0">
                          <a:effectLst/>
                          <a:latin typeface="Times New Roman"/>
                          <a:ea typeface="华文细黑"/>
                          <a:cs typeface="Times New Roman"/>
                        </a:rPr>
                        <a:t>物理量</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物理含义</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重要关系式</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使用情况及说明</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40379">
                <a:tc>
                  <a:txBody>
                    <a:bodyPr/>
                    <a:lstStyle/>
                    <a:p>
                      <a:pPr algn="ctr">
                        <a:lnSpc>
                          <a:spcPct val="150000"/>
                        </a:lnSpc>
                        <a:spcAft>
                          <a:spcPts val="0"/>
                        </a:spcAft>
                      </a:pPr>
                      <a:r>
                        <a:rPr lang="zh-CN" sz="2800" kern="100">
                          <a:effectLst/>
                          <a:latin typeface="Times New Roman"/>
                          <a:ea typeface="华文细黑"/>
                          <a:cs typeface="Times New Roman"/>
                        </a:rPr>
                        <a:t>瞬时值</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altLang="zh-CN" sz="2800"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交变电流</a:t>
                      </a:r>
                      <a:r>
                        <a:rPr lang="zh-CN" sz="2800" kern="100" dirty="0">
                          <a:effectLst/>
                          <a:latin typeface="Times New Roman"/>
                          <a:ea typeface="华文细黑"/>
                          <a:cs typeface="Times New Roman"/>
                        </a:rPr>
                        <a:t>某</a:t>
                      </a:r>
                      <a:r>
                        <a:rPr lang="zh-CN" sz="2800" kern="100" dirty="0" smtClean="0">
                          <a:effectLst/>
                          <a:latin typeface="Times New Roman"/>
                          <a:ea typeface="华文细黑"/>
                          <a:cs typeface="Times New Roman"/>
                        </a:rPr>
                        <a:t>一</a:t>
                      </a:r>
                      <a:endParaRPr lang="en-US" altLang="zh-CN" sz="2800" kern="100" dirty="0" smtClean="0">
                        <a:effectLst/>
                        <a:latin typeface="Times New Roman"/>
                        <a:ea typeface="华文细黑"/>
                        <a:cs typeface="Times New Roman"/>
                      </a:endParaRPr>
                    </a:p>
                    <a:p>
                      <a:pPr algn="l">
                        <a:lnSpc>
                          <a:spcPct val="150000"/>
                        </a:lnSpc>
                        <a:spcAft>
                          <a:spcPts val="0"/>
                        </a:spcAft>
                      </a:pPr>
                      <a:r>
                        <a:rPr lang="en-US" altLang="zh-CN" sz="2800"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时刻</a:t>
                      </a:r>
                      <a:r>
                        <a:rPr lang="zh-CN" sz="2800" kern="100" dirty="0">
                          <a:effectLst/>
                          <a:latin typeface="Times New Roman"/>
                          <a:ea typeface="华文细黑"/>
                          <a:cs typeface="Times New Roman"/>
                        </a:rPr>
                        <a:t>的值</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i="1" kern="100" dirty="0">
                          <a:effectLst/>
                          <a:latin typeface="Times New Roman"/>
                          <a:ea typeface="华文细黑"/>
                          <a:cs typeface="Courier New"/>
                        </a:rPr>
                        <a:t>e</a:t>
                      </a:r>
                      <a:r>
                        <a:rPr lang="zh-CN" sz="2800" kern="100" dirty="0">
                          <a:effectLst/>
                          <a:latin typeface="Times New Roman"/>
                          <a:ea typeface="华文细黑"/>
                          <a:cs typeface="Times New Roman"/>
                        </a:rPr>
                        <a:t>＝</a:t>
                      </a:r>
                      <a:r>
                        <a:rPr lang="en-US" sz="2800" kern="100" dirty="0" smtClean="0">
                          <a:effectLst/>
                          <a:latin typeface="Times New Roman"/>
                          <a:ea typeface="华文细黑"/>
                          <a:cs typeface="Courier New"/>
                        </a:rPr>
                        <a:t>_</a:t>
                      </a:r>
                      <a:r>
                        <a:rPr lang="en-US" altLang="zh-CN" sz="2800" kern="100" dirty="0" smtClean="0">
                          <a:effectLst/>
                          <a:latin typeface="Times New Roman"/>
                          <a:ea typeface="华文细黑"/>
                          <a:cs typeface="Courier New"/>
                        </a:rPr>
                        <a:t>___</a:t>
                      </a:r>
                      <a:r>
                        <a:rPr lang="en-US" sz="2800" kern="100" dirty="0" smtClean="0">
                          <a:effectLst/>
                          <a:latin typeface="Times New Roman"/>
                          <a:ea typeface="华文细黑"/>
                          <a:cs typeface="Courier New"/>
                        </a:rPr>
                        <a:t>_______</a:t>
                      </a:r>
                      <a:endParaRPr lang="zh-CN" sz="2800" kern="100" dirty="0">
                        <a:effectLst/>
                        <a:latin typeface="宋体"/>
                        <a:cs typeface="Courier New"/>
                      </a:endParaRPr>
                    </a:p>
                    <a:p>
                      <a:pPr algn="ctr">
                        <a:lnSpc>
                          <a:spcPct val="150000"/>
                        </a:lnSpc>
                        <a:spcAft>
                          <a:spcPts val="0"/>
                        </a:spcAft>
                      </a:pPr>
                      <a:endParaRPr lang="en-US" sz="2800" i="1" kern="100" dirty="0" smtClean="0">
                        <a:effectLst/>
                        <a:latin typeface="Times New Roman"/>
                        <a:ea typeface="华文细黑"/>
                        <a:cs typeface="Courier New"/>
                      </a:endParaRPr>
                    </a:p>
                    <a:p>
                      <a:pPr algn="ctr">
                        <a:lnSpc>
                          <a:spcPct val="150000"/>
                        </a:lnSpc>
                        <a:spcAft>
                          <a:spcPts val="0"/>
                        </a:spcAft>
                      </a:pPr>
                      <a:r>
                        <a:rPr lang="en-US" sz="2800" i="1" kern="100" dirty="0" smtClean="0">
                          <a:effectLst/>
                          <a:latin typeface="Times New Roman"/>
                          <a:ea typeface="华文细黑"/>
                          <a:cs typeface="Courier New"/>
                        </a:rPr>
                        <a:t>i</a:t>
                      </a:r>
                      <a:r>
                        <a:rPr lang="zh-CN" sz="2800" kern="100" dirty="0">
                          <a:effectLst/>
                          <a:latin typeface="Times New Roman"/>
                          <a:ea typeface="华文细黑"/>
                          <a:cs typeface="Times New Roman"/>
                        </a:rPr>
                        <a:t>＝</a:t>
                      </a:r>
                      <a:r>
                        <a:rPr lang="en-US" sz="2800" kern="100" dirty="0" smtClean="0">
                          <a:effectLst/>
                          <a:latin typeface="Times New Roman"/>
                          <a:ea typeface="华文细黑"/>
                          <a:cs typeface="Courier New"/>
                        </a:rPr>
                        <a:t>___</a:t>
                      </a:r>
                      <a:r>
                        <a:rPr lang="en-US" altLang="zh-CN" sz="2800" kern="100" dirty="0" smtClean="0">
                          <a:effectLst/>
                          <a:latin typeface="Times New Roman"/>
                          <a:ea typeface="华文细黑"/>
                          <a:cs typeface="Courier New"/>
                        </a:rPr>
                        <a:t>__</a:t>
                      </a:r>
                      <a:r>
                        <a:rPr lang="en-US" sz="2800" kern="100" dirty="0" smtClean="0">
                          <a:effectLst/>
                          <a:latin typeface="Times New Roman"/>
                          <a:ea typeface="华文细黑"/>
                          <a:cs typeface="Courier New"/>
                        </a:rPr>
                        <a:t>_____</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altLang="zh-CN" sz="2800"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计算</a:t>
                      </a:r>
                      <a:r>
                        <a:rPr lang="zh-CN" sz="2800" kern="100" dirty="0">
                          <a:effectLst/>
                          <a:latin typeface="Times New Roman"/>
                          <a:ea typeface="华文细黑"/>
                          <a:cs typeface="Times New Roman"/>
                        </a:rPr>
                        <a:t>线圈某一</a:t>
                      </a:r>
                      <a:r>
                        <a:rPr lang="zh-CN" sz="2800" kern="100" dirty="0" smtClean="0">
                          <a:effectLst/>
                          <a:latin typeface="Times New Roman"/>
                          <a:ea typeface="华文细黑"/>
                          <a:cs typeface="Times New Roman"/>
                        </a:rPr>
                        <a:t>时刻</a:t>
                      </a:r>
                      <a:endParaRPr lang="en-US" altLang="zh-CN" sz="2800" kern="100" dirty="0" smtClean="0">
                        <a:effectLst/>
                        <a:latin typeface="Times New Roman"/>
                        <a:ea typeface="华文细黑"/>
                        <a:cs typeface="Times New Roman"/>
                      </a:endParaRPr>
                    </a:p>
                    <a:p>
                      <a:pPr algn="l">
                        <a:lnSpc>
                          <a:spcPct val="150000"/>
                        </a:lnSpc>
                        <a:spcAft>
                          <a:spcPts val="0"/>
                        </a:spcAft>
                      </a:pPr>
                      <a:r>
                        <a:rPr lang="en-US" altLang="zh-CN" sz="2800"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受</a:t>
                      </a:r>
                      <a:r>
                        <a:rPr lang="zh-CN" sz="2800" kern="100" dirty="0">
                          <a:effectLst/>
                          <a:latin typeface="Times New Roman"/>
                          <a:ea typeface="华文细黑"/>
                          <a:cs typeface="Times New Roman"/>
                        </a:rPr>
                        <a:t>力情况</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93586">
                <a:tc>
                  <a:txBody>
                    <a:bodyPr/>
                    <a:lstStyle/>
                    <a:p>
                      <a:pPr algn="ctr">
                        <a:lnSpc>
                          <a:spcPct val="150000"/>
                        </a:lnSpc>
                        <a:spcAft>
                          <a:spcPts val="0"/>
                        </a:spcAft>
                      </a:pPr>
                      <a:r>
                        <a:rPr lang="zh-CN" sz="2800" kern="100">
                          <a:effectLst/>
                          <a:latin typeface="Times New Roman"/>
                          <a:ea typeface="华文细黑"/>
                          <a:cs typeface="Times New Roman"/>
                        </a:rPr>
                        <a:t>最大值</a:t>
                      </a:r>
                      <a:endParaRPr lang="zh-CN" sz="2800" kern="10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最大的瞬时值</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i="1" kern="100" dirty="0" smtClean="0">
                        <a:effectLst/>
                        <a:latin typeface="Times New Roman"/>
                        <a:ea typeface="华文细黑"/>
                        <a:cs typeface="Courier New"/>
                      </a:endParaRPr>
                    </a:p>
                    <a:p>
                      <a:pPr algn="ctr">
                        <a:lnSpc>
                          <a:spcPct val="150000"/>
                        </a:lnSpc>
                        <a:spcAft>
                          <a:spcPts val="0"/>
                        </a:spcAft>
                      </a:pPr>
                      <a:r>
                        <a:rPr lang="en-US" sz="2800" i="1" kern="100" dirty="0" err="1" smtClean="0">
                          <a:effectLst/>
                          <a:latin typeface="Times New Roman"/>
                          <a:ea typeface="华文细黑"/>
                          <a:cs typeface="Courier New"/>
                        </a:rPr>
                        <a:t>E</a:t>
                      </a:r>
                      <a:r>
                        <a:rPr lang="en-US" sz="2800" kern="100" baseline="-25000" dirty="0" err="1" smtClean="0">
                          <a:effectLst/>
                          <a:latin typeface="Times New Roman"/>
                          <a:ea typeface="华文细黑"/>
                          <a:cs typeface="Courier New"/>
                        </a:rPr>
                        <a:t>m</a:t>
                      </a:r>
                      <a:r>
                        <a:rPr lang="zh-CN" sz="2800" kern="100" dirty="0">
                          <a:effectLst/>
                          <a:latin typeface="Times New Roman"/>
                          <a:ea typeface="华文细黑"/>
                          <a:cs typeface="Times New Roman"/>
                        </a:rPr>
                        <a:t>＝</a:t>
                      </a:r>
                      <a:r>
                        <a:rPr lang="en-US" sz="2800" kern="100" dirty="0" smtClean="0">
                          <a:effectLst/>
                          <a:latin typeface="Times New Roman"/>
                          <a:ea typeface="华文细黑"/>
                          <a:cs typeface="Courier New"/>
                        </a:rPr>
                        <a:t>___</a:t>
                      </a:r>
                      <a:r>
                        <a:rPr lang="en-US" altLang="zh-CN" sz="2800" kern="100" dirty="0" smtClean="0">
                          <a:effectLst/>
                          <a:latin typeface="Times New Roman"/>
                          <a:ea typeface="华文细黑"/>
                          <a:cs typeface="Courier New"/>
                        </a:rPr>
                        <a:t>__</a:t>
                      </a:r>
                      <a:r>
                        <a:rPr lang="en-US" sz="2800" kern="100" dirty="0" smtClean="0">
                          <a:effectLst/>
                          <a:latin typeface="Times New Roman"/>
                          <a:ea typeface="华文细黑"/>
                          <a:cs typeface="Courier New"/>
                        </a:rPr>
                        <a:t>__</a:t>
                      </a:r>
                      <a:endParaRPr lang="zh-CN" sz="2800" kern="100" dirty="0">
                        <a:effectLst/>
                        <a:latin typeface="宋体"/>
                        <a:cs typeface="Courier New"/>
                      </a:endParaRPr>
                    </a:p>
                    <a:p>
                      <a:pPr algn="ctr">
                        <a:lnSpc>
                          <a:spcPct val="150000"/>
                        </a:lnSpc>
                        <a:spcAft>
                          <a:spcPts val="0"/>
                        </a:spcAft>
                      </a:pPr>
                      <a:endParaRPr lang="en-US" altLang="zh-CN" sz="2800" kern="100" dirty="0" smtClean="0">
                        <a:effectLst/>
                        <a:latin typeface="宋体"/>
                        <a:cs typeface="Courier New"/>
                      </a:endParaRPr>
                    </a:p>
                    <a:p>
                      <a:pPr algn="ctr">
                        <a:lnSpc>
                          <a:spcPct val="150000"/>
                        </a:lnSpc>
                        <a:spcAft>
                          <a:spcPts val="0"/>
                        </a:spcAft>
                      </a:pP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电容器的击穿电压</a:t>
                      </a:r>
                      <a:endParaRPr lang="zh-CN" sz="2800" kern="100" dirty="0">
                        <a:effectLst/>
                        <a:latin typeface="宋体"/>
                        <a:cs typeface="Courier New"/>
                      </a:endParaRPr>
                    </a:p>
                  </a:txBody>
                  <a:tcPr marL="34650" marR="346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xmlns="" val="2888705207"/>
              </p:ext>
            </p:extLst>
          </p:nvPr>
        </p:nvGraphicFramePr>
        <p:xfrm>
          <a:off x="5764162" y="5363850"/>
          <a:ext cx="1627188" cy="1158875"/>
        </p:xfrm>
        <a:graphic>
          <a:graphicData uri="http://schemas.openxmlformats.org/presentationml/2006/ole">
            <p:oleObj spid="_x0000_s31940" name="文档" r:id="rId3" imgW="1626961" imgH="1158162" progId="Word.Document.12">
              <p:embed/>
            </p:oleObj>
          </a:graphicData>
        </a:graphic>
      </p:graphicFrame>
      <p:sp>
        <p:nvSpPr>
          <p:cNvPr id="6" name="矩形 5"/>
          <p:cNvSpPr/>
          <p:nvPr/>
        </p:nvSpPr>
        <p:spPr>
          <a:xfrm>
            <a:off x="6023198" y="2113598"/>
            <a:ext cx="1936749" cy="523220"/>
          </a:xfrm>
          <a:prstGeom prst="rect">
            <a:avLst/>
          </a:prstGeom>
        </p:spPr>
        <p:txBody>
          <a:bodyPr wrap="none">
            <a:spAutoFit/>
          </a:bodyPr>
          <a:lstStyle/>
          <a:p>
            <a:pPr lvl="0"/>
            <a:r>
              <a:rPr lang="en-US" altLang="zh-CN" sz="2800" i="1" kern="100" dirty="0" err="1" smtClean="0">
                <a:solidFill>
                  <a:srgbClr val="C00000"/>
                </a:solidFill>
                <a:latin typeface="Times New Roman"/>
                <a:ea typeface="华文细黑"/>
              </a:rPr>
              <a:t>NBSω</a:t>
            </a:r>
            <a:r>
              <a:rPr lang="en-US" altLang="zh-CN" sz="2800" kern="100" dirty="0" err="1" smtClean="0">
                <a:solidFill>
                  <a:srgbClr val="C00000"/>
                </a:solidFill>
                <a:latin typeface="Times New Roman"/>
                <a:ea typeface="华文细黑"/>
              </a:rPr>
              <a:t>sin</a:t>
            </a:r>
            <a:r>
              <a:rPr lang="en-US" altLang="zh-CN" sz="2800" kern="100" dirty="0" smtClean="0">
                <a:solidFill>
                  <a:srgbClr val="C00000"/>
                </a:solidFill>
                <a:latin typeface="Times New Roman"/>
                <a:ea typeface="华文细黑"/>
              </a:rPr>
              <a:t> </a:t>
            </a:r>
            <a:r>
              <a:rPr lang="en-US" altLang="zh-CN" sz="2800" i="1" kern="100" dirty="0" err="1" smtClean="0">
                <a:solidFill>
                  <a:srgbClr val="C00000"/>
                </a:solidFill>
                <a:latin typeface="Times New Roman"/>
                <a:ea typeface="华文细黑"/>
              </a:rPr>
              <a:t>ωt</a:t>
            </a:r>
            <a:endParaRPr lang="zh-CN" altLang="en-US" sz="2800" dirty="0">
              <a:solidFill>
                <a:prstClr val="black"/>
              </a:solidFill>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433129186"/>
              </p:ext>
            </p:extLst>
          </p:nvPr>
        </p:nvGraphicFramePr>
        <p:xfrm>
          <a:off x="6187534" y="2992587"/>
          <a:ext cx="1939925" cy="1157287"/>
        </p:xfrm>
        <a:graphic>
          <a:graphicData uri="http://schemas.openxmlformats.org/presentationml/2006/ole">
            <p:oleObj spid="_x0000_s31941" name="文档" r:id="rId4" imgW="1944505" imgH="1158162" progId="Word.Document.12">
              <p:embed/>
            </p:oleObj>
          </a:graphicData>
        </a:graphic>
      </p:graphicFrame>
      <p:sp>
        <p:nvSpPr>
          <p:cNvPr id="10" name="矩形 9"/>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2" name="矩形 11"/>
          <p:cNvSpPr/>
          <p:nvPr/>
        </p:nvSpPr>
        <p:spPr>
          <a:xfrm>
            <a:off x="6561918" y="4633610"/>
            <a:ext cx="1075936" cy="523220"/>
          </a:xfrm>
          <a:prstGeom prst="rect">
            <a:avLst/>
          </a:prstGeom>
        </p:spPr>
        <p:txBody>
          <a:bodyPr wrap="none">
            <a:spAutoFit/>
          </a:bodyPr>
          <a:lstStyle/>
          <a:p>
            <a:r>
              <a:rPr lang="en-US" altLang="zh-CN" sz="2800" i="1" kern="100" dirty="0" err="1">
                <a:solidFill>
                  <a:srgbClr val="C00000"/>
                </a:solidFill>
                <a:latin typeface="Times New Roman"/>
                <a:ea typeface="华文细黑"/>
              </a:rPr>
              <a:t>NBSω</a:t>
            </a:r>
            <a:endParaRPr lang="zh-CN" altLang="en-US" sz="2800" dirty="0"/>
          </a:p>
        </p:txBody>
      </p:sp>
      <p:sp>
        <p:nvSpPr>
          <p:cNvPr id="13" name="Rectangle 21">
            <a:hlinkClick r:id="rId5"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4" name="Rectangle 21">
            <a:hlinkClick r:id="rId6"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5" name="Rectangle 21">
            <a:hlinkClick r:id="rId7"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6" name="Rectangle 21">
            <a:hlinkClick r:id="rId8"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Rectangle 21">
            <a:hlinkClick r:id="rId9"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8" name="Rectangle 21">
            <a:hlinkClick r:id="rId10"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Rectangle 21">
            <a:hlinkClick r:id="rId11"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Rectangle 21">
            <a:hlinkClick r:id="rId12"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21" name="Rectangle 21">
            <a:hlinkClick r:id="rId13"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9</a:t>
            </a:r>
          </a:p>
        </p:txBody>
      </p:sp>
      <p:sp>
        <p:nvSpPr>
          <p:cNvPr id="22" name="Rectangle 21">
            <a:hlinkClick r:id="rId14"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10</a:t>
            </a:r>
          </a:p>
        </p:txBody>
      </p:sp>
      <p:sp>
        <p:nvSpPr>
          <p:cNvPr id="24" name="Rectangle 21">
            <a:hlinkClick r:id="rId15"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5" name="Rectangle 21">
            <a:hlinkClick r:id="rId16"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6" name="Rectangle 21">
            <a:hlinkClick r:id="rId17"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7" name="Rectangle 21">
            <a:hlinkClick r:id="rId18"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15</a:t>
            </a:r>
          </a:p>
        </p:txBody>
      </p:sp>
      <p:sp>
        <p:nvSpPr>
          <p:cNvPr id="28" name="Rectangle 21">
            <a:hlinkClick r:id="rId19"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9" name="Rectangle 21">
            <a:hlinkClick r:id="rId20"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193471638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6" grpId="0"/>
      <p:bldP spid="6" grpId="1"/>
      <p:bldP spid="12" grpId="0"/>
      <p:bldP spid="1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xmlns="" val="2728457063"/>
              </p:ext>
            </p:extLst>
          </p:nvPr>
        </p:nvGraphicFramePr>
        <p:xfrm>
          <a:off x="304595" y="630420"/>
          <a:ext cx="11581222" cy="5967726"/>
        </p:xfrm>
        <a:graphic>
          <a:graphicData uri="http://schemas.openxmlformats.org/drawingml/2006/table">
            <a:tbl>
              <a:tblPr/>
              <a:tblGrid>
                <a:gridCol w="1531430"/>
                <a:gridCol w="2774849"/>
                <a:gridCol w="2543558"/>
                <a:gridCol w="4731385"/>
              </a:tblGrid>
              <a:tr h="3362701">
                <a:tc>
                  <a:txBody>
                    <a:bodyPr/>
                    <a:lstStyle/>
                    <a:p>
                      <a:pPr algn="ctr">
                        <a:lnSpc>
                          <a:spcPct val="150000"/>
                        </a:lnSpc>
                        <a:spcAft>
                          <a:spcPts val="0"/>
                        </a:spcAft>
                      </a:pPr>
                      <a:r>
                        <a:rPr lang="zh-CN" sz="2800" kern="100" dirty="0">
                          <a:effectLst/>
                          <a:latin typeface="Times New Roman"/>
                          <a:ea typeface="华文细黑"/>
                          <a:cs typeface="Times New Roman"/>
                        </a:rPr>
                        <a:t>有效值</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altLang="zh-CN" sz="2800"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跟</a:t>
                      </a:r>
                      <a:r>
                        <a:rPr lang="zh-CN" sz="2800" kern="100" dirty="0">
                          <a:effectLst/>
                          <a:latin typeface="Times New Roman"/>
                          <a:ea typeface="华文细黑"/>
                          <a:cs typeface="Times New Roman"/>
                        </a:rPr>
                        <a:t>交变电流</a:t>
                      </a:r>
                      <a:r>
                        <a:rPr lang="zh-CN" sz="2800" kern="100" dirty="0" smtClean="0">
                          <a:effectLst/>
                          <a:latin typeface="Times New Roman"/>
                          <a:ea typeface="华文细黑"/>
                          <a:cs typeface="Times New Roman"/>
                        </a:rPr>
                        <a:t>的</a:t>
                      </a:r>
                      <a:endParaRPr lang="en-US" altLang="zh-CN" sz="2800" kern="100" dirty="0" smtClean="0">
                        <a:effectLst/>
                        <a:latin typeface="Times New Roman"/>
                        <a:ea typeface="华文细黑"/>
                        <a:cs typeface="Times New Roman"/>
                      </a:endParaRPr>
                    </a:p>
                    <a:p>
                      <a:pPr algn="just">
                        <a:lnSpc>
                          <a:spcPct val="150000"/>
                        </a:lnSpc>
                        <a:spcAft>
                          <a:spcPts val="0"/>
                        </a:spcAft>
                      </a:pPr>
                      <a:r>
                        <a:rPr lang="en-US" sz="2800" kern="100" dirty="0" smtClean="0">
                          <a:effectLst/>
                          <a:latin typeface="Times New Roman"/>
                          <a:ea typeface="华文细黑"/>
                          <a:cs typeface="Times New Roman"/>
                        </a:rPr>
                        <a:t> </a:t>
                      </a:r>
                      <a:r>
                        <a:rPr lang="en-US" sz="2800" kern="100" dirty="0" smtClean="0">
                          <a:effectLst/>
                          <a:latin typeface="Times New Roman"/>
                          <a:ea typeface="华文细黑"/>
                          <a:cs typeface="Courier New"/>
                        </a:rPr>
                        <a:t>______</a:t>
                      </a:r>
                      <a:r>
                        <a:rPr lang="zh-CN" sz="2800" kern="100" dirty="0">
                          <a:effectLst/>
                          <a:latin typeface="Times New Roman"/>
                          <a:ea typeface="华文细黑"/>
                          <a:cs typeface="Times New Roman"/>
                        </a:rPr>
                        <a:t>等效</a:t>
                      </a:r>
                      <a:r>
                        <a:rPr lang="zh-CN" sz="2800" kern="100" dirty="0" smtClean="0">
                          <a:effectLst/>
                          <a:latin typeface="Times New Roman"/>
                          <a:ea typeface="华文细黑"/>
                          <a:cs typeface="Times New Roman"/>
                        </a:rPr>
                        <a:t>的</a:t>
                      </a:r>
                      <a:endParaRPr lang="en-US" altLang="zh-CN" sz="2800" kern="100" dirty="0" smtClean="0">
                        <a:effectLst/>
                        <a:latin typeface="Times New Roman"/>
                        <a:ea typeface="华文细黑"/>
                        <a:cs typeface="Times New Roman"/>
                      </a:endParaRPr>
                    </a:p>
                    <a:p>
                      <a:pPr algn="just">
                        <a:lnSpc>
                          <a:spcPct val="150000"/>
                        </a:lnSpc>
                        <a:spcAft>
                          <a:spcPts val="0"/>
                        </a:spcAft>
                      </a:pPr>
                      <a:r>
                        <a:rPr lang="en-US" altLang="zh-CN" sz="2800"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恒定电流</a:t>
                      </a:r>
                      <a:r>
                        <a:rPr lang="zh-CN" sz="2800" kern="100" dirty="0">
                          <a:effectLst/>
                          <a:latin typeface="Times New Roman"/>
                          <a:ea typeface="华文细黑"/>
                          <a:cs typeface="Times New Roman"/>
                        </a:rPr>
                        <a:t>值</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altLang="zh-CN" sz="2800"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对于</a:t>
                      </a:r>
                      <a:r>
                        <a:rPr lang="zh-CN" sz="2800" kern="100" dirty="0">
                          <a:effectLst/>
                          <a:latin typeface="Times New Roman"/>
                          <a:ea typeface="华文细黑"/>
                          <a:cs typeface="Times New Roman"/>
                        </a:rPr>
                        <a:t>正</a:t>
                      </a:r>
                      <a:r>
                        <a:rPr lang="en-US" sz="2800" kern="100" dirty="0">
                          <a:effectLst/>
                          <a:latin typeface="Times New Roman"/>
                          <a:ea typeface="华文细黑"/>
                          <a:cs typeface="Courier New"/>
                        </a:rPr>
                        <a:t>(</a:t>
                      </a:r>
                      <a:r>
                        <a:rPr lang="zh-CN" sz="2800" kern="100" dirty="0">
                          <a:effectLst/>
                          <a:latin typeface="Times New Roman"/>
                          <a:ea typeface="华文细黑"/>
                          <a:cs typeface="Times New Roman"/>
                        </a:rPr>
                        <a:t>余</a:t>
                      </a:r>
                      <a:r>
                        <a:rPr lang="en-US" sz="2800" kern="100" dirty="0">
                          <a:effectLst/>
                          <a:latin typeface="Times New Roman"/>
                          <a:ea typeface="华文细黑"/>
                          <a:cs typeface="Courier New"/>
                        </a:rPr>
                        <a:t>)</a:t>
                      </a:r>
                      <a:r>
                        <a:rPr lang="zh-CN" sz="2800" kern="100" dirty="0" smtClean="0">
                          <a:effectLst/>
                          <a:latin typeface="Times New Roman"/>
                          <a:ea typeface="华文细黑"/>
                          <a:cs typeface="Times New Roman"/>
                        </a:rPr>
                        <a:t>弦</a:t>
                      </a:r>
                      <a:endParaRPr lang="en-US" altLang="zh-CN" sz="2800" kern="100" dirty="0" smtClean="0">
                        <a:effectLst/>
                        <a:latin typeface="Times New Roman"/>
                        <a:ea typeface="华文细黑"/>
                        <a:cs typeface="Times New Roman"/>
                      </a:endParaRPr>
                    </a:p>
                    <a:p>
                      <a:pPr algn="just">
                        <a:lnSpc>
                          <a:spcPct val="150000"/>
                        </a:lnSpc>
                        <a:spcAft>
                          <a:spcPts val="0"/>
                        </a:spcAft>
                      </a:pPr>
                      <a:r>
                        <a:rPr lang="en-US" altLang="zh-CN" sz="2800"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交流电</a:t>
                      </a:r>
                      <a:r>
                        <a:rPr lang="zh-CN" sz="2800" kern="100" dirty="0">
                          <a:effectLst/>
                          <a:latin typeface="Times New Roman"/>
                          <a:ea typeface="华文细黑"/>
                          <a:cs typeface="Times New Roman"/>
                        </a:rPr>
                        <a:t>有：</a:t>
                      </a:r>
                      <a:endParaRPr lang="zh-CN" sz="2800" kern="100" dirty="0">
                        <a:effectLst/>
                        <a:latin typeface="宋体"/>
                        <a:cs typeface="Courier New"/>
                      </a:endParaRPr>
                    </a:p>
                    <a:p>
                      <a:pPr algn="just">
                        <a:lnSpc>
                          <a:spcPct val="150000"/>
                        </a:lnSpc>
                        <a:spcAft>
                          <a:spcPts val="0"/>
                        </a:spcAft>
                      </a:pPr>
                      <a:r>
                        <a:rPr lang="en-US" sz="2800" i="1" kern="100" dirty="0" smtClean="0">
                          <a:effectLst/>
                          <a:latin typeface="Times New Roman"/>
                          <a:ea typeface="华文细黑"/>
                          <a:cs typeface="Courier New"/>
                        </a:rPr>
                        <a:t> </a:t>
                      </a:r>
                      <a:r>
                        <a:rPr lang="en-US" sz="2800" i="1" kern="100" dirty="0" err="1" smtClean="0">
                          <a:effectLst/>
                          <a:latin typeface="Times New Roman"/>
                          <a:ea typeface="华文细黑"/>
                          <a:cs typeface="Courier New"/>
                        </a:rPr>
                        <a:t>E</a:t>
                      </a:r>
                      <a:r>
                        <a:rPr lang="en-US" sz="2800" kern="100" baseline="-25000" dirty="0" err="1" smtClean="0">
                          <a:effectLst/>
                          <a:latin typeface="Times New Roman"/>
                          <a:ea typeface="华文细黑"/>
                          <a:cs typeface="Courier New"/>
                        </a:rPr>
                        <a:t>m</a:t>
                      </a:r>
                      <a:r>
                        <a:rPr lang="zh-CN" sz="2800" kern="100" dirty="0">
                          <a:effectLst/>
                          <a:latin typeface="Times New Roman"/>
                          <a:ea typeface="华文细黑"/>
                          <a:cs typeface="Times New Roman"/>
                        </a:rPr>
                        <a:t>＝</a:t>
                      </a:r>
                      <a:r>
                        <a:rPr lang="en-US" sz="2800" kern="100" dirty="0" smtClean="0">
                          <a:effectLst/>
                          <a:latin typeface="Times New Roman"/>
                          <a:ea typeface="华文细黑"/>
                          <a:cs typeface="Courier New"/>
                        </a:rPr>
                        <a:t>____</a:t>
                      </a:r>
                      <a:r>
                        <a:rPr lang="en-US" sz="2800" i="1" kern="100" dirty="0" smtClean="0">
                          <a:effectLst/>
                          <a:latin typeface="Times New Roman"/>
                          <a:ea typeface="华文细黑"/>
                          <a:cs typeface="Courier New"/>
                        </a:rPr>
                        <a:t>E </a:t>
                      </a:r>
                      <a:endParaRPr lang="zh-CN" sz="2800" kern="100" dirty="0">
                        <a:effectLst/>
                        <a:latin typeface="宋体"/>
                        <a:cs typeface="Courier New"/>
                      </a:endParaRPr>
                    </a:p>
                    <a:p>
                      <a:pPr algn="just">
                        <a:lnSpc>
                          <a:spcPct val="150000"/>
                        </a:lnSpc>
                        <a:spcAft>
                          <a:spcPts val="0"/>
                        </a:spcAft>
                      </a:pPr>
                      <a:r>
                        <a:rPr lang="en-US" sz="2800" i="1" kern="100" dirty="0" smtClean="0">
                          <a:effectLst/>
                          <a:latin typeface="Times New Roman"/>
                          <a:ea typeface="华文细黑"/>
                          <a:cs typeface="Courier New"/>
                        </a:rPr>
                        <a:t> U</a:t>
                      </a:r>
                      <a:r>
                        <a:rPr lang="en-US" sz="2800" kern="100" baseline="-25000" dirty="0" smtClean="0">
                          <a:effectLst/>
                          <a:latin typeface="Times New Roman"/>
                          <a:ea typeface="华文细黑"/>
                          <a:cs typeface="Courier New"/>
                        </a:rPr>
                        <a:t>m</a:t>
                      </a:r>
                      <a:r>
                        <a:rPr lang="zh-CN" sz="2800" kern="100" dirty="0">
                          <a:effectLst/>
                          <a:latin typeface="Times New Roman"/>
                          <a:ea typeface="华文细黑"/>
                          <a:cs typeface="Times New Roman"/>
                        </a:rPr>
                        <a:t>＝</a:t>
                      </a:r>
                      <a:r>
                        <a:rPr lang="en-US" sz="2800" kern="100" dirty="0" smtClean="0">
                          <a:effectLst/>
                          <a:latin typeface="Times New Roman"/>
                          <a:ea typeface="华文细黑"/>
                          <a:cs typeface="Courier New"/>
                        </a:rPr>
                        <a:t>___</a:t>
                      </a:r>
                      <a:r>
                        <a:rPr lang="en-US" sz="2800" i="1" kern="100" dirty="0" smtClean="0">
                          <a:effectLst/>
                          <a:latin typeface="Times New Roman"/>
                          <a:ea typeface="华文细黑"/>
                          <a:cs typeface="Courier New"/>
                        </a:rPr>
                        <a:t>U </a:t>
                      </a:r>
                      <a:endParaRPr lang="zh-CN" sz="2800" kern="100" dirty="0">
                        <a:effectLst/>
                        <a:latin typeface="宋体"/>
                        <a:cs typeface="Courier New"/>
                      </a:endParaRPr>
                    </a:p>
                    <a:p>
                      <a:pPr algn="just">
                        <a:lnSpc>
                          <a:spcPct val="150000"/>
                        </a:lnSpc>
                        <a:spcAft>
                          <a:spcPts val="0"/>
                        </a:spcAft>
                      </a:pPr>
                      <a:r>
                        <a:rPr lang="en-US" sz="2800" i="1" kern="100" dirty="0" smtClean="0">
                          <a:effectLst/>
                          <a:latin typeface="Times New Roman"/>
                          <a:ea typeface="华文细黑"/>
                          <a:cs typeface="Courier New"/>
                        </a:rPr>
                        <a:t> </a:t>
                      </a:r>
                      <a:r>
                        <a:rPr lang="en-US" sz="2800" i="1" kern="100" dirty="0" err="1" smtClean="0">
                          <a:effectLst/>
                          <a:latin typeface="Times New Roman"/>
                          <a:ea typeface="华文细黑"/>
                          <a:cs typeface="Courier New"/>
                        </a:rPr>
                        <a:t>I</a:t>
                      </a:r>
                      <a:r>
                        <a:rPr lang="en-US" sz="2800" kern="100" baseline="-25000" dirty="0" err="1" smtClean="0">
                          <a:effectLst/>
                          <a:latin typeface="Times New Roman"/>
                          <a:ea typeface="华文细黑"/>
                          <a:cs typeface="Courier New"/>
                        </a:rPr>
                        <a:t>m</a:t>
                      </a:r>
                      <a:r>
                        <a:rPr lang="zh-CN" sz="2800" kern="100" dirty="0">
                          <a:effectLst/>
                          <a:latin typeface="Times New Roman"/>
                          <a:ea typeface="华文细黑"/>
                          <a:cs typeface="Times New Roman"/>
                        </a:rPr>
                        <a:t>＝</a:t>
                      </a:r>
                      <a:r>
                        <a:rPr lang="en-US" sz="2800" kern="100" dirty="0">
                          <a:effectLst/>
                          <a:latin typeface="Times New Roman"/>
                          <a:ea typeface="华文细黑"/>
                          <a:cs typeface="Courier New"/>
                        </a:rPr>
                        <a:t>____</a:t>
                      </a:r>
                      <a:r>
                        <a:rPr lang="en-US" sz="2800" i="1" kern="100" dirty="0">
                          <a:effectLst/>
                          <a:latin typeface="Times New Roman"/>
                          <a:ea typeface="华文细黑"/>
                          <a:cs typeface="Courier New"/>
                        </a:rPr>
                        <a:t>I</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2800" kern="100" dirty="0" smtClean="0">
                          <a:effectLst/>
                          <a:latin typeface="Times New Roman"/>
                          <a:ea typeface="华文细黑"/>
                          <a:cs typeface="Courier New"/>
                        </a:rPr>
                        <a:t> (</a:t>
                      </a:r>
                      <a:r>
                        <a:rPr lang="en-US" sz="2800" kern="100" dirty="0">
                          <a:effectLst/>
                          <a:latin typeface="Times New Roman"/>
                          <a:ea typeface="华文细黑"/>
                          <a:cs typeface="Courier New"/>
                        </a:rPr>
                        <a:t>1)</a:t>
                      </a:r>
                      <a:r>
                        <a:rPr lang="zh-CN" sz="2800" kern="100" dirty="0">
                          <a:effectLst/>
                          <a:latin typeface="Times New Roman"/>
                          <a:ea typeface="华文细黑"/>
                          <a:cs typeface="Times New Roman"/>
                        </a:rPr>
                        <a:t>计算与电流热效应</a:t>
                      </a:r>
                      <a:r>
                        <a:rPr lang="zh-CN" sz="2800" kern="100" dirty="0" smtClean="0">
                          <a:effectLst/>
                          <a:latin typeface="Times New Roman"/>
                          <a:ea typeface="华文细黑"/>
                          <a:cs typeface="Times New Roman"/>
                        </a:rPr>
                        <a:t>有关</a:t>
                      </a:r>
                      <a:endParaRPr lang="en-US" altLang="zh-CN" sz="2800" kern="100" dirty="0" smtClean="0">
                        <a:effectLst/>
                        <a:latin typeface="Times New Roman"/>
                        <a:ea typeface="华文细黑"/>
                        <a:cs typeface="Times New Roman"/>
                      </a:endParaRPr>
                    </a:p>
                    <a:p>
                      <a:pPr algn="just">
                        <a:lnSpc>
                          <a:spcPct val="150000"/>
                        </a:lnSpc>
                        <a:spcAft>
                          <a:spcPts val="0"/>
                        </a:spcAft>
                      </a:pPr>
                      <a:r>
                        <a:rPr lang="en-US" altLang="zh-CN" sz="2800"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的</a:t>
                      </a:r>
                      <a:r>
                        <a:rPr lang="zh-CN" sz="2800" kern="100" dirty="0">
                          <a:effectLst/>
                          <a:latin typeface="Times New Roman"/>
                          <a:ea typeface="华文细黑"/>
                          <a:cs typeface="Times New Roman"/>
                        </a:rPr>
                        <a:t>量</a:t>
                      </a:r>
                      <a:endParaRPr lang="zh-CN" sz="2800" kern="100" dirty="0">
                        <a:effectLst/>
                        <a:latin typeface="宋体"/>
                        <a:cs typeface="Courier New"/>
                      </a:endParaRPr>
                    </a:p>
                    <a:p>
                      <a:pPr algn="just">
                        <a:lnSpc>
                          <a:spcPct val="150000"/>
                        </a:lnSpc>
                        <a:spcAft>
                          <a:spcPts val="0"/>
                        </a:spcAft>
                      </a:pPr>
                      <a:r>
                        <a:rPr lang="en-US" sz="2800" kern="100" dirty="0" smtClean="0">
                          <a:effectLst/>
                          <a:latin typeface="Times New Roman"/>
                          <a:ea typeface="华文细黑"/>
                          <a:cs typeface="Courier New"/>
                        </a:rPr>
                        <a:t> (</a:t>
                      </a:r>
                      <a:r>
                        <a:rPr lang="en-US" sz="2800" kern="100" dirty="0">
                          <a:effectLst/>
                          <a:latin typeface="Times New Roman"/>
                          <a:ea typeface="华文细黑"/>
                          <a:cs typeface="Courier New"/>
                        </a:rPr>
                        <a:t>2)</a:t>
                      </a:r>
                      <a:r>
                        <a:rPr lang="zh-CN" sz="2800" kern="100" dirty="0">
                          <a:effectLst/>
                          <a:latin typeface="Times New Roman"/>
                          <a:ea typeface="华文细黑"/>
                          <a:cs typeface="Times New Roman"/>
                        </a:rPr>
                        <a:t>电气设备铭牌上所标的值</a:t>
                      </a:r>
                      <a:endParaRPr lang="zh-CN" sz="2800" kern="100" dirty="0">
                        <a:effectLst/>
                        <a:latin typeface="宋体"/>
                        <a:cs typeface="Courier New"/>
                      </a:endParaRPr>
                    </a:p>
                    <a:p>
                      <a:pPr algn="just">
                        <a:lnSpc>
                          <a:spcPct val="150000"/>
                        </a:lnSpc>
                        <a:spcAft>
                          <a:spcPts val="0"/>
                        </a:spcAft>
                      </a:pPr>
                      <a:r>
                        <a:rPr lang="en-US" sz="2800" kern="100" dirty="0" smtClean="0">
                          <a:effectLst/>
                          <a:latin typeface="Times New Roman"/>
                          <a:ea typeface="华文细黑"/>
                          <a:cs typeface="Courier New"/>
                        </a:rPr>
                        <a:t> (</a:t>
                      </a:r>
                      <a:r>
                        <a:rPr lang="en-US" sz="2800" kern="100" dirty="0">
                          <a:effectLst/>
                          <a:latin typeface="Times New Roman"/>
                          <a:ea typeface="华文细黑"/>
                          <a:cs typeface="Courier New"/>
                        </a:rPr>
                        <a:t>3)</a:t>
                      </a:r>
                      <a:r>
                        <a:rPr lang="zh-CN" sz="2800" kern="100" dirty="0">
                          <a:effectLst/>
                          <a:latin typeface="Times New Roman"/>
                          <a:ea typeface="华文细黑"/>
                          <a:cs typeface="Times New Roman"/>
                        </a:rPr>
                        <a:t>保险丝的熔断电流</a:t>
                      </a:r>
                      <a:endParaRPr lang="zh-CN" sz="2800" kern="100" dirty="0">
                        <a:effectLst/>
                        <a:latin typeface="宋体"/>
                        <a:cs typeface="Courier New"/>
                      </a:endParaRPr>
                    </a:p>
                    <a:p>
                      <a:pPr algn="just">
                        <a:lnSpc>
                          <a:spcPct val="150000"/>
                        </a:lnSpc>
                        <a:spcAft>
                          <a:spcPts val="0"/>
                        </a:spcAft>
                      </a:pPr>
                      <a:r>
                        <a:rPr lang="en-US" sz="2800" kern="100" dirty="0" smtClean="0">
                          <a:effectLst/>
                          <a:latin typeface="Times New Roman"/>
                          <a:ea typeface="华文细黑"/>
                          <a:cs typeface="Courier New"/>
                        </a:rPr>
                        <a:t> (</a:t>
                      </a:r>
                      <a:r>
                        <a:rPr lang="en-US" sz="2800" kern="100" dirty="0">
                          <a:effectLst/>
                          <a:latin typeface="Times New Roman"/>
                          <a:ea typeface="华文细黑"/>
                          <a:cs typeface="Courier New"/>
                        </a:rPr>
                        <a:t>4)</a:t>
                      </a:r>
                      <a:r>
                        <a:rPr lang="zh-CN" sz="2800" kern="100" dirty="0">
                          <a:effectLst/>
                          <a:latin typeface="Times New Roman"/>
                          <a:ea typeface="华文细黑"/>
                          <a:cs typeface="Times New Roman"/>
                        </a:rPr>
                        <a:t>交流电表的示数</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05025">
                <a:tc>
                  <a:txBody>
                    <a:bodyPr/>
                    <a:lstStyle/>
                    <a:p>
                      <a:pPr algn="ctr">
                        <a:lnSpc>
                          <a:spcPct val="150000"/>
                        </a:lnSpc>
                        <a:spcAft>
                          <a:spcPts val="0"/>
                        </a:spcAft>
                      </a:pPr>
                      <a:r>
                        <a:rPr lang="zh-CN" sz="2800" kern="100">
                          <a:effectLst/>
                          <a:latin typeface="Times New Roman"/>
                          <a:ea typeface="华文细黑"/>
                          <a:cs typeface="Times New Roman"/>
                        </a:rPr>
                        <a:t>平均值</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altLang="zh-CN" sz="2800"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交变电流</a:t>
                      </a:r>
                      <a:r>
                        <a:rPr lang="zh-CN" sz="2800" kern="100" dirty="0">
                          <a:effectLst/>
                          <a:latin typeface="Times New Roman"/>
                          <a:ea typeface="华文细黑"/>
                          <a:cs typeface="Times New Roman"/>
                        </a:rPr>
                        <a:t>图象</a:t>
                      </a:r>
                      <a:r>
                        <a:rPr lang="zh-CN" sz="2800" kern="100" dirty="0" smtClean="0">
                          <a:effectLst/>
                          <a:latin typeface="Times New Roman"/>
                          <a:ea typeface="华文细黑"/>
                          <a:cs typeface="Times New Roman"/>
                        </a:rPr>
                        <a:t>中</a:t>
                      </a:r>
                      <a:endParaRPr lang="en-US" altLang="zh-CN" sz="2800" kern="100" dirty="0" smtClean="0">
                        <a:effectLst/>
                        <a:latin typeface="Times New Roman"/>
                        <a:ea typeface="华文细黑"/>
                        <a:cs typeface="Times New Roman"/>
                      </a:endParaRPr>
                    </a:p>
                    <a:p>
                      <a:pPr algn="l">
                        <a:lnSpc>
                          <a:spcPct val="150000"/>
                        </a:lnSpc>
                        <a:spcAft>
                          <a:spcPts val="0"/>
                        </a:spcAft>
                      </a:pPr>
                      <a:r>
                        <a:rPr lang="en-US" altLang="zh-CN" sz="2800"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的</a:t>
                      </a:r>
                      <a:r>
                        <a:rPr lang="zh-CN" sz="2800" kern="100" dirty="0">
                          <a:effectLst/>
                          <a:latin typeface="Times New Roman"/>
                          <a:ea typeface="华文细黑"/>
                          <a:cs typeface="Times New Roman"/>
                        </a:rPr>
                        <a:t>图线与时间</a:t>
                      </a:r>
                      <a:r>
                        <a:rPr lang="zh-CN" sz="2800" kern="100" dirty="0" smtClean="0">
                          <a:effectLst/>
                          <a:latin typeface="Times New Roman"/>
                          <a:ea typeface="华文细黑"/>
                          <a:cs typeface="Times New Roman"/>
                        </a:rPr>
                        <a:t>轴</a:t>
                      </a:r>
                      <a:endParaRPr lang="en-US" altLang="zh-CN" sz="2800" kern="100" dirty="0" smtClean="0">
                        <a:effectLst/>
                        <a:latin typeface="Times New Roman"/>
                        <a:ea typeface="华文细黑"/>
                        <a:cs typeface="Times New Roman"/>
                      </a:endParaRPr>
                    </a:p>
                    <a:p>
                      <a:pPr algn="l">
                        <a:lnSpc>
                          <a:spcPct val="150000"/>
                        </a:lnSpc>
                        <a:spcAft>
                          <a:spcPts val="0"/>
                        </a:spcAft>
                      </a:pPr>
                      <a:r>
                        <a:rPr lang="en-US" altLang="zh-CN" sz="2800" kern="100" dirty="0" smtClean="0">
                          <a:effectLst/>
                          <a:latin typeface="Times New Roman"/>
                          <a:ea typeface="华文细黑"/>
                          <a:cs typeface="Times New Roman"/>
                        </a:rPr>
                        <a:t> </a:t>
                      </a:r>
                      <a:r>
                        <a:rPr lang="zh-CN" sz="2800" kern="100" dirty="0" smtClean="0">
                          <a:effectLst/>
                          <a:latin typeface="Times New Roman"/>
                          <a:ea typeface="华文细黑"/>
                          <a:cs typeface="Times New Roman"/>
                        </a:rPr>
                        <a:t>所</a:t>
                      </a:r>
                      <a:r>
                        <a:rPr lang="zh-CN" sz="2800" kern="100" dirty="0">
                          <a:effectLst/>
                          <a:latin typeface="Times New Roman"/>
                          <a:ea typeface="华文细黑"/>
                          <a:cs typeface="Times New Roman"/>
                        </a:rPr>
                        <a:t>围的</a:t>
                      </a:r>
                      <a:r>
                        <a:rPr lang="en-US" sz="2800" kern="100" dirty="0" smtClean="0">
                          <a:effectLst/>
                          <a:latin typeface="Times New Roman"/>
                          <a:ea typeface="华文细黑"/>
                          <a:cs typeface="Courier New"/>
                        </a:rPr>
                        <a:t>__</a:t>
                      </a:r>
                      <a:r>
                        <a:rPr lang="en-US" altLang="zh-CN" sz="2800" kern="100" dirty="0" smtClean="0">
                          <a:effectLst/>
                          <a:latin typeface="Times New Roman"/>
                          <a:ea typeface="华文细黑"/>
                          <a:cs typeface="Courier New"/>
                        </a:rPr>
                        <a:t>_</a:t>
                      </a:r>
                      <a:r>
                        <a:rPr lang="en-US" sz="2800" kern="100" dirty="0" smtClean="0">
                          <a:effectLst/>
                          <a:latin typeface="Times New Roman"/>
                          <a:ea typeface="华文细黑"/>
                          <a:cs typeface="Courier New"/>
                        </a:rPr>
                        <a:t>__</a:t>
                      </a:r>
                      <a:r>
                        <a:rPr lang="zh-CN" sz="2800" kern="100" dirty="0" smtClean="0">
                          <a:effectLst/>
                          <a:latin typeface="Times New Roman"/>
                          <a:ea typeface="华文细黑"/>
                          <a:cs typeface="Times New Roman"/>
                        </a:rPr>
                        <a:t>与</a:t>
                      </a:r>
                      <a:endParaRPr lang="en-US" altLang="zh-CN" sz="2800" kern="100" dirty="0" smtClean="0">
                        <a:effectLst/>
                        <a:latin typeface="Times New Roman"/>
                        <a:ea typeface="华文细黑"/>
                        <a:cs typeface="Times New Roman"/>
                      </a:endParaRPr>
                    </a:p>
                    <a:p>
                      <a:pPr algn="l">
                        <a:lnSpc>
                          <a:spcPct val="150000"/>
                        </a:lnSpc>
                        <a:spcAft>
                          <a:spcPts val="0"/>
                        </a:spcAft>
                      </a:pPr>
                      <a:r>
                        <a:rPr lang="en-US" sz="2800" kern="100" dirty="0" smtClean="0">
                          <a:effectLst/>
                          <a:latin typeface="Times New Roman"/>
                          <a:ea typeface="华文细黑"/>
                          <a:cs typeface="Times New Roman"/>
                        </a:rPr>
                        <a:t> </a:t>
                      </a:r>
                      <a:r>
                        <a:rPr lang="en-US" sz="2800" kern="100" dirty="0" smtClean="0">
                          <a:effectLst/>
                          <a:latin typeface="Times New Roman"/>
                          <a:ea typeface="华文细黑"/>
                          <a:cs typeface="Courier New"/>
                        </a:rPr>
                        <a:t>__</a:t>
                      </a:r>
                      <a:r>
                        <a:rPr lang="en-US" altLang="zh-CN" sz="2800" kern="100" dirty="0" smtClean="0">
                          <a:effectLst/>
                          <a:latin typeface="Times New Roman"/>
                          <a:ea typeface="华文细黑"/>
                          <a:cs typeface="Courier New"/>
                        </a:rPr>
                        <a:t>__</a:t>
                      </a:r>
                      <a:r>
                        <a:rPr lang="en-US" sz="2800" kern="100" dirty="0" smtClean="0">
                          <a:effectLst/>
                          <a:latin typeface="Times New Roman"/>
                          <a:ea typeface="华文细黑"/>
                          <a:cs typeface="Courier New"/>
                        </a:rPr>
                        <a:t>_</a:t>
                      </a:r>
                      <a:r>
                        <a:rPr lang="zh-CN" sz="2800" kern="100" dirty="0">
                          <a:effectLst/>
                          <a:latin typeface="Times New Roman"/>
                          <a:ea typeface="华文细黑"/>
                          <a:cs typeface="Times New Roman"/>
                        </a:rPr>
                        <a:t>的比值</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dirty="0">
                          <a:effectLst/>
                          <a:latin typeface="Times New Roman"/>
                          <a:ea typeface="华文细黑"/>
                          <a:cs typeface="Times New Roman"/>
                        </a:rPr>
                        <a:t>计算通过电路截面的电荷量</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xmlns="" val="1479629704"/>
              </p:ext>
            </p:extLst>
          </p:nvPr>
        </p:nvGraphicFramePr>
        <p:xfrm>
          <a:off x="5107518" y="4396378"/>
          <a:ext cx="1625600" cy="1971675"/>
        </p:xfrm>
        <a:graphic>
          <a:graphicData uri="http://schemas.openxmlformats.org/presentationml/2006/ole">
            <p:oleObj spid="_x0000_s28963" name="文档" r:id="rId3" imgW="1626961" imgH="1971431" progId="Word.Document.12">
              <p:embed/>
            </p:oleObj>
          </a:graphicData>
        </a:graphic>
      </p:graphicFrame>
      <p:sp>
        <p:nvSpPr>
          <p:cNvPr id="6" name="矩形 5"/>
          <p:cNvSpPr/>
          <p:nvPr/>
        </p:nvSpPr>
        <p:spPr>
          <a:xfrm>
            <a:off x="1918742" y="2094166"/>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热效应</a:t>
            </a:r>
            <a:endParaRPr lang="zh-CN" altLang="en-US" sz="2800" kern="100" dirty="0">
              <a:solidFill>
                <a:srgbClr val="C00000"/>
              </a:solidFill>
              <a:latin typeface="Times New Roman"/>
              <a:ea typeface="华文细黑"/>
              <a:cs typeface="Times New Roman"/>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980066819"/>
              </p:ext>
            </p:extLst>
          </p:nvPr>
        </p:nvGraphicFramePr>
        <p:xfrm>
          <a:off x="5549622" y="1979474"/>
          <a:ext cx="793750" cy="660400"/>
        </p:xfrm>
        <a:graphic>
          <a:graphicData uri="http://schemas.openxmlformats.org/presentationml/2006/ole">
            <p:oleObj spid="_x0000_s28964" name="文档" r:id="rId4" imgW="793859" imgH="659904"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712853772"/>
              </p:ext>
            </p:extLst>
          </p:nvPr>
        </p:nvGraphicFramePr>
        <p:xfrm>
          <a:off x="5589488" y="2666906"/>
          <a:ext cx="793750" cy="660400"/>
        </p:xfrm>
        <a:graphic>
          <a:graphicData uri="http://schemas.openxmlformats.org/presentationml/2006/ole">
            <p:oleObj spid="_x0000_s28965" name="文档" r:id="rId5" imgW="793859" imgH="660264"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2483646195"/>
              </p:ext>
            </p:extLst>
          </p:nvPr>
        </p:nvGraphicFramePr>
        <p:xfrm>
          <a:off x="5549622" y="3295938"/>
          <a:ext cx="793750" cy="660400"/>
        </p:xfrm>
        <a:graphic>
          <a:graphicData uri="http://schemas.openxmlformats.org/presentationml/2006/ole">
            <p:oleObj spid="_x0000_s28966" name="文档" r:id="rId6" imgW="793859" imgH="660264" progId="Word.Document.12">
              <p:embed/>
            </p:oleObj>
          </a:graphicData>
        </a:graphic>
      </p:graphicFrame>
      <p:sp>
        <p:nvSpPr>
          <p:cNvPr id="10" name="矩形 9"/>
          <p:cNvSpPr/>
          <p:nvPr/>
        </p:nvSpPr>
        <p:spPr>
          <a:xfrm>
            <a:off x="3060710" y="5405646"/>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面积</a:t>
            </a:r>
            <a:endParaRPr lang="zh-CN" altLang="en-US" sz="2800" kern="100" dirty="0">
              <a:solidFill>
                <a:srgbClr val="C00000"/>
              </a:solidFill>
              <a:latin typeface="Times New Roman"/>
              <a:ea typeface="华文细黑"/>
              <a:cs typeface="Times New Roman"/>
            </a:endParaRPr>
          </a:p>
        </p:txBody>
      </p:sp>
      <p:sp>
        <p:nvSpPr>
          <p:cNvPr id="11" name="矩形 10"/>
          <p:cNvSpPr/>
          <p:nvPr/>
        </p:nvSpPr>
        <p:spPr>
          <a:xfrm>
            <a:off x="1952035" y="6042402"/>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时间</a:t>
            </a:r>
            <a:endParaRPr lang="zh-CN" altLang="en-US" sz="2800" kern="100" dirty="0">
              <a:solidFill>
                <a:srgbClr val="C00000"/>
              </a:solidFill>
              <a:latin typeface="Times New Roman"/>
              <a:ea typeface="华文细黑"/>
              <a:cs typeface="Times New Roman"/>
            </a:endParaRPr>
          </a:p>
        </p:txBody>
      </p:sp>
      <p:sp>
        <p:nvSpPr>
          <p:cNvPr id="12" name="矩形 1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4" name="Rectangle 21">
            <a:hlinkClick r:id="rId7"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5" name="Rectangle 21">
            <a:hlinkClick r:id="rId8"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6" name="Rectangle 21">
            <a:hlinkClick r:id="rId9"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7" name="Rectangle 21">
            <a:hlinkClick r:id="rId10"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8" name="Rectangle 21">
            <a:hlinkClick r:id="rId11"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Rectangle 21">
            <a:hlinkClick r:id="rId12"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Rectangle 21">
            <a:hlinkClick r:id="rId13"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1" name="Rectangle 21">
            <a:hlinkClick r:id="rId14"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22" name="Rectangle 21">
            <a:hlinkClick r:id="rId15"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9</a:t>
            </a:r>
          </a:p>
        </p:txBody>
      </p:sp>
      <p:sp>
        <p:nvSpPr>
          <p:cNvPr id="23" name="Rectangle 21">
            <a:hlinkClick r:id="rId16"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10</a:t>
            </a:r>
          </a:p>
        </p:txBody>
      </p:sp>
      <p:sp>
        <p:nvSpPr>
          <p:cNvPr id="25" name="Rectangle 21">
            <a:hlinkClick r:id="rId17"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6" name="Rectangle 21">
            <a:hlinkClick r:id="rId18"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7" name="Rectangle 21">
            <a:hlinkClick r:id="rId19"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8" name="Rectangle 21">
            <a:hlinkClick r:id="rId20"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15</a:t>
            </a:r>
          </a:p>
        </p:txBody>
      </p:sp>
      <p:sp>
        <p:nvSpPr>
          <p:cNvPr id="29" name="Rectangle 21">
            <a:hlinkClick r:id="rId21"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0" name="Rectangle 21">
            <a:hlinkClick r:id="rId22"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73763756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9"/>
                                        </p:tgtEl>
                                      </p:cBhvr>
                                    </p:animEffect>
                                    <p:set>
                                      <p:cBhvr>
                                        <p:cTn id="38" dur="1" fill="hold">
                                          <p:stCondLst>
                                            <p:cond delay="499"/>
                                          </p:stCondLst>
                                        </p:cTn>
                                        <p:tgtEl>
                                          <p:spTgt spid="9"/>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1"/>
                                        </p:tgtEl>
                                      </p:cBhvr>
                                    </p:animEffect>
                                    <p:set>
                                      <p:cBhvr>
                                        <p:cTn id="41" dur="1" fill="hold">
                                          <p:stCondLst>
                                            <p:cond delay="499"/>
                                          </p:stCondLst>
                                        </p:cTn>
                                        <p:tgtEl>
                                          <p:spTgt spid="11"/>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0"/>
                                        </p:tgtEl>
                                      </p:cBhvr>
                                    </p:animEffect>
                                    <p:set>
                                      <p:cBhvr>
                                        <p:cTn id="44"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6" grpId="0"/>
      <p:bldP spid="6" grpId="1"/>
      <p:bldP spid="10" grpId="0"/>
      <p:bldP spid="10" grpId="1"/>
      <p:bldP spid="11" grpId="0"/>
      <p:bldP spid="11"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8369" y="693490"/>
            <a:ext cx="11232086" cy="1933863"/>
          </a:xfrm>
          <a:prstGeom prst="rect">
            <a:avLst/>
          </a:prstGeom>
        </p:spPr>
        <p:txBody>
          <a:bodyPr>
            <a:spAutoFit/>
          </a:bodyPr>
          <a:lstStyle/>
          <a:p>
            <a:pPr algn="just">
              <a:lnSpc>
                <a:spcPts val="5500"/>
              </a:lnSpc>
              <a:spcAft>
                <a:spcPts val="0"/>
              </a:spcAft>
            </a:pP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理想变压器动态变化问题的分析思路是什么</a:t>
            </a:r>
            <a:r>
              <a:rPr lang="zh-CN" altLang="zh-CN" sz="2800" kern="100" dirty="0" smtClean="0">
                <a:latin typeface="Times New Roman"/>
                <a:ea typeface="华文细黑"/>
                <a:cs typeface="Times New Roman"/>
              </a:rPr>
              <a:t>？</a:t>
            </a:r>
            <a:endParaRPr lang="en-US" altLang="zh-CN" sz="2800" kern="100" dirty="0" smtClean="0">
              <a:latin typeface="宋体"/>
              <a:cs typeface="Courier New"/>
            </a:endParaRPr>
          </a:p>
          <a:p>
            <a:pPr algn="just">
              <a:spcAft>
                <a:spcPts val="0"/>
              </a:spcAft>
            </a:pPr>
            <a:endParaRPr lang="en-US" altLang="zh-CN" sz="2800" b="1" kern="100" dirty="0" smtClean="0">
              <a:solidFill>
                <a:srgbClr val="0000FF"/>
              </a:solidFill>
              <a:latin typeface="Times New Roman"/>
              <a:ea typeface="华文细黑"/>
              <a:cs typeface="Times New Roman"/>
            </a:endParaRPr>
          </a:p>
          <a:p>
            <a:pPr algn="just">
              <a:lnSpc>
                <a:spcPts val="5500"/>
              </a:lnSpc>
              <a:spcAft>
                <a:spcPts val="0"/>
              </a:spcAft>
            </a:pPr>
            <a:r>
              <a:rPr lang="zh-CN" altLang="zh-CN" sz="2800" b="1" kern="100" dirty="0" smtClean="0">
                <a:solidFill>
                  <a:srgbClr val="0000FF"/>
                </a:solidFill>
                <a:latin typeface="Times New Roman"/>
                <a:ea typeface="华文细黑"/>
                <a:cs typeface="Times New Roman"/>
              </a:rPr>
              <a:t>答案</a:t>
            </a:r>
            <a:r>
              <a:rPr lang="zh-CN" altLang="zh-CN" sz="2800" b="1" kern="100" dirty="0">
                <a:solidFill>
                  <a:srgbClr val="0000FF"/>
                </a:solidFill>
                <a:latin typeface="Times New Roman"/>
                <a:ea typeface="华文细黑"/>
                <a:cs typeface="Times New Roman"/>
              </a:rPr>
              <a:t>　</a:t>
            </a:r>
            <a:endParaRPr lang="en-US" altLang="zh-CN" sz="2800" kern="100" dirty="0" smtClean="0">
              <a:latin typeface="Times New Roman"/>
              <a:ea typeface="华文细黑"/>
              <a:cs typeface="Times New Roman"/>
            </a:endParaRPr>
          </a:p>
        </p:txBody>
      </p:sp>
      <p:sp>
        <p:nvSpPr>
          <p:cNvPr id="4" name="Rectangle 2"/>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xmlns="" val="3296688553"/>
              </p:ext>
            </p:extLst>
          </p:nvPr>
        </p:nvGraphicFramePr>
        <p:xfrm>
          <a:off x="1712878" y="1639681"/>
          <a:ext cx="4290505" cy="1029393"/>
        </p:xfrm>
        <a:graphic>
          <a:graphicData uri="http://schemas.openxmlformats.org/presentationml/2006/ole">
            <p:oleObj spid="_x0000_s25698" name="Equation" r:id="rId3" imgW="1650960" imgH="393480" progId="">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3074509408"/>
              </p:ext>
            </p:extLst>
          </p:nvPr>
        </p:nvGraphicFramePr>
        <p:xfrm>
          <a:off x="612438" y="2972519"/>
          <a:ext cx="6046788" cy="1249363"/>
        </p:xfrm>
        <a:graphic>
          <a:graphicData uri="http://schemas.openxmlformats.org/presentationml/2006/ole">
            <p:oleObj spid="_x0000_s25699" name="文档" r:id="rId4" imgW="6046777" imgH="1249167" progId="Word.Document.12">
              <p:embed/>
            </p:oleObj>
          </a:graphicData>
        </a:graphic>
      </p:graphicFrame>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Rectangle 21">
            <a:hlinkClick r:id="rId5"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6"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7"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3" name="Rectangle 21">
            <a:hlinkClick r:id="rId8"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Rectangle 21">
            <a:hlinkClick r:id="rId9"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Rectangle 21">
            <a:hlinkClick r:id="rId10"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Rectangle 21">
            <a:hlinkClick r:id="rId11"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Rectangle 21">
            <a:hlinkClick r:id="rId12"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18" name="Rectangle 21">
            <a:hlinkClick r:id="rId13"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9</a:t>
            </a:r>
          </a:p>
        </p:txBody>
      </p:sp>
      <p:sp>
        <p:nvSpPr>
          <p:cNvPr id="19" name="Rectangle 21">
            <a:hlinkClick r:id="rId14"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10</a:t>
            </a:r>
          </a:p>
        </p:txBody>
      </p:sp>
      <p:sp>
        <p:nvSpPr>
          <p:cNvPr id="21" name="Rectangle 21">
            <a:hlinkClick r:id="rId15"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2" name="Rectangle 21">
            <a:hlinkClick r:id="rId16"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3" name="Rectangle 21">
            <a:hlinkClick r:id="rId17"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4" name="Rectangle 21">
            <a:hlinkClick r:id="rId18"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15</a:t>
            </a:r>
          </a:p>
        </p:txBody>
      </p:sp>
      <p:sp>
        <p:nvSpPr>
          <p:cNvPr id="25" name="Rectangle 21">
            <a:hlinkClick r:id="rId19"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16</a:t>
            </a:r>
          </a:p>
        </p:txBody>
      </p:sp>
      <p:sp>
        <p:nvSpPr>
          <p:cNvPr id="26" name="Rectangle 21">
            <a:hlinkClick r:id="rId20"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211697929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3">
                                            <p:txEl>
                                              <p:pRg st="2" end="2"/>
                                            </p:txEl>
                                          </p:spTgt>
                                        </p:tgtEl>
                                      </p:cBhvr>
                                    </p:animEffect>
                                    <p:set>
                                      <p:cBhvr>
                                        <p:cTn id="18" dur="1" fill="hold">
                                          <p:stCondLst>
                                            <p:cond delay="499"/>
                                          </p:stCondLst>
                                        </p:cTn>
                                        <p:tgtEl>
                                          <p:spTgt spid="3">
                                            <p:txEl>
                                              <p:pRg st="2" end="2"/>
                                            </p:txEl>
                                          </p:spTgt>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5"/>
                                        </p:tgtEl>
                                      </p:cBhvr>
                                    </p:animEffect>
                                    <p:set>
                                      <p:cBhvr>
                                        <p:cTn id="21" dur="1" fill="hold">
                                          <p:stCondLst>
                                            <p:cond delay="499"/>
                                          </p:stCondLst>
                                        </p:cTn>
                                        <p:tgtEl>
                                          <p:spTgt spid="5"/>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7"/>
                                        </p:tgtEl>
                                      </p:cBhvr>
                                    </p:animEffect>
                                    <p:set>
                                      <p:cBhvr>
                                        <p:cTn id="24"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368985"/>
            <a:ext cx="10793813" cy="4933017"/>
          </a:xfrm>
          <a:prstGeom prst="rect">
            <a:avLst/>
          </a:prstGeom>
        </p:spPr>
        <p:txBody>
          <a:bodyPr>
            <a:spAutoFit/>
          </a:bodyPr>
          <a:lstStyle/>
          <a:p>
            <a:pPr lvl="0" algn="just">
              <a:lnSpc>
                <a:spcPts val="55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53</a:t>
            </a:r>
            <a:r>
              <a:rPr lang="zh-CN" altLang="zh-CN" sz="2800" kern="100" dirty="0">
                <a:solidFill>
                  <a:prstClr val="black"/>
                </a:solidFill>
                <a:latin typeface="Times New Roman"/>
                <a:ea typeface="华文细黑"/>
                <a:cs typeface="Times New Roman"/>
              </a:rPr>
              <a:t>　楞次定律</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Ⅱ</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ts val="55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54</a:t>
            </a:r>
            <a:r>
              <a:rPr lang="zh-CN" altLang="zh-CN" sz="2800" kern="100" dirty="0">
                <a:solidFill>
                  <a:prstClr val="black"/>
                </a:solidFill>
                <a:latin typeface="Times New Roman"/>
                <a:ea typeface="华文细黑"/>
                <a:cs typeface="Times New Roman"/>
              </a:rPr>
              <a:t>　法拉第电磁感应定律</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Ⅱ</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ts val="55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55</a:t>
            </a:r>
            <a:r>
              <a:rPr lang="zh-CN" altLang="zh-CN" sz="2800" kern="100" dirty="0">
                <a:solidFill>
                  <a:prstClr val="black"/>
                </a:solidFill>
                <a:latin typeface="Times New Roman"/>
                <a:ea typeface="华文细黑"/>
                <a:cs typeface="Times New Roman"/>
              </a:rPr>
              <a:t>　自感、涡流</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Ⅰ</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ts val="55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56</a:t>
            </a:r>
            <a:r>
              <a:rPr lang="zh-CN" altLang="zh-CN" sz="2800" kern="100" dirty="0">
                <a:solidFill>
                  <a:prstClr val="black"/>
                </a:solidFill>
                <a:latin typeface="Times New Roman"/>
                <a:ea typeface="华文细黑"/>
                <a:cs typeface="Times New Roman"/>
              </a:rPr>
              <a:t>　交变电流、交变电流的图象</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Ⅰ</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ts val="55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57</a:t>
            </a:r>
            <a:r>
              <a:rPr lang="zh-CN" altLang="zh-CN" sz="2800" kern="100" dirty="0">
                <a:solidFill>
                  <a:prstClr val="black"/>
                </a:solidFill>
                <a:latin typeface="Times New Roman"/>
                <a:ea typeface="华文细黑"/>
                <a:cs typeface="Times New Roman"/>
              </a:rPr>
              <a:t>　正弦交变电流的函数表达式、峰值和有效值</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Ⅰ</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ts val="55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58</a:t>
            </a:r>
            <a:r>
              <a:rPr lang="zh-CN" altLang="zh-CN" sz="2800" kern="100" dirty="0">
                <a:solidFill>
                  <a:prstClr val="black"/>
                </a:solidFill>
                <a:latin typeface="Times New Roman"/>
                <a:ea typeface="华文细黑"/>
                <a:cs typeface="Times New Roman"/>
              </a:rPr>
              <a:t>　理想变压器</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Ⅱ</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ts val="55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59</a:t>
            </a:r>
            <a:r>
              <a:rPr lang="zh-CN" altLang="zh-CN" sz="2800" kern="100" dirty="0">
                <a:solidFill>
                  <a:prstClr val="black"/>
                </a:solidFill>
                <a:latin typeface="Times New Roman"/>
                <a:ea typeface="华文细黑"/>
                <a:cs typeface="Times New Roman"/>
              </a:rPr>
              <a:t>　远距离输电</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Ⅰ</a:t>
            </a:r>
            <a:r>
              <a:rPr lang="en-US" altLang="zh-CN" sz="2800" kern="100" dirty="0" smtClean="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xmlns="" val="253907158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Rectangle 21">
            <a:hlinkClick r:id="rId3"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8" name="Rectangle 21">
            <a:hlinkClick r:id="rId4"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0" name="Rectangle 21">
            <a:hlinkClick r:id="rId6"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1" name="Rectangle 21">
            <a:hlinkClick r:id="rId7"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2" name="Rectangle 21">
            <a:hlinkClick r:id="rId8"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Rectangle 21">
            <a:hlinkClick r:id="rId9"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矩形 14"/>
          <p:cNvSpPr/>
          <p:nvPr/>
        </p:nvSpPr>
        <p:spPr>
          <a:xfrm>
            <a:off x="0" y="333450"/>
            <a:ext cx="2172553" cy="432056"/>
          </a:xfrm>
          <a:prstGeom prst="rect">
            <a:avLst/>
          </a:prstGeom>
          <a:solidFill>
            <a:srgbClr val="36B2E6"/>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zh-CN" dirty="0">
                <a:solidFill>
                  <a:schemeClr val="bg1"/>
                </a:solidFill>
                <a:latin typeface="微软雅黑" pitchFamily="34" charset="-122"/>
                <a:ea typeface="微软雅黑" pitchFamily="34" charset="-122"/>
              </a:rPr>
              <a:t>要点方法回顾</a:t>
            </a:r>
            <a:endParaRPr lang="zh-CN" altLang="en-US" dirty="0">
              <a:solidFill>
                <a:schemeClr val="bg1"/>
              </a:solidFill>
              <a:latin typeface="微软雅黑" pitchFamily="34" charset="-122"/>
              <a:ea typeface="微软雅黑" pitchFamily="34" charset="-122"/>
            </a:endParaRPr>
          </a:p>
        </p:txBody>
      </p:sp>
      <p:sp>
        <p:nvSpPr>
          <p:cNvPr id="16" name="矩形 15"/>
          <p:cNvSpPr/>
          <p:nvPr/>
        </p:nvSpPr>
        <p:spPr>
          <a:xfrm>
            <a:off x="207268" y="832501"/>
            <a:ext cx="11639246" cy="5909310"/>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如果电路中电流为</a:t>
            </a:r>
            <a:r>
              <a:rPr lang="en-US" altLang="zh-CN" sz="2800" i="1" kern="100" dirty="0">
                <a:latin typeface="Times New Roman"/>
                <a:ea typeface="华文细黑"/>
                <a:cs typeface="Courier New"/>
              </a:rPr>
              <a:t>I</a:t>
            </a:r>
            <a:r>
              <a:rPr lang="zh-CN" altLang="zh-CN" sz="2800" kern="100" dirty="0">
                <a:latin typeface="Times New Roman"/>
                <a:ea typeface="华文细黑"/>
                <a:cs typeface="Times New Roman"/>
              </a:rPr>
              <a:t>，用电器的电阻为</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，用电器两端电压为</a:t>
            </a:r>
            <a:r>
              <a:rPr lang="en-US" altLang="zh-CN" sz="2800" i="1" kern="100" dirty="0">
                <a:latin typeface="Times New Roman"/>
                <a:ea typeface="华文细黑"/>
                <a:cs typeface="Courier New"/>
              </a:rPr>
              <a:t>U</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请你根据能量守恒定律就纯电阻和非纯电阻电路讨论</a:t>
            </a:r>
            <a:r>
              <a:rPr lang="en-US" altLang="zh-CN" sz="2800" i="1" kern="100" dirty="0">
                <a:latin typeface="Times New Roman"/>
                <a:ea typeface="华文细黑"/>
                <a:cs typeface="Courier New"/>
              </a:rPr>
              <a:t>U</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IR</a:t>
            </a:r>
            <a:r>
              <a:rPr lang="zh-CN" altLang="zh-CN" sz="2800" kern="100" dirty="0">
                <a:latin typeface="Times New Roman"/>
                <a:ea typeface="华文细黑"/>
                <a:cs typeface="Times New Roman"/>
              </a:rPr>
              <a:t>的关系，由此总结</a:t>
            </a:r>
            <a:r>
              <a:rPr lang="en-US" altLang="zh-CN" sz="2800" i="1" kern="100" dirty="0">
                <a:latin typeface="Times New Roman"/>
                <a:ea typeface="华文细黑"/>
                <a:cs typeface="Courier New"/>
              </a:rPr>
              <a:t>I</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适用条件</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latin typeface="Times New Roman"/>
                <a:ea typeface="华文细黑"/>
                <a:cs typeface="Times New Roman"/>
              </a:rPr>
              <a:t>纯电阻电路中，电能只转化为电热，则有</a:t>
            </a:r>
            <a:endParaRPr lang="zh-CN" altLang="zh-CN" sz="1050" kern="100" dirty="0">
              <a:latin typeface="宋体"/>
              <a:cs typeface="Courier New"/>
            </a:endParaRPr>
          </a:p>
          <a:p>
            <a:pPr algn="just">
              <a:lnSpc>
                <a:spcPct val="150000"/>
              </a:lnSpc>
              <a:spcAft>
                <a:spcPts val="0"/>
              </a:spcAft>
            </a:pPr>
            <a:r>
              <a:rPr lang="en-US" altLang="zh-CN" sz="2800" i="1" kern="100" dirty="0" err="1">
                <a:latin typeface="Times New Roman"/>
                <a:ea typeface="华文细黑"/>
                <a:cs typeface="Courier New"/>
              </a:rPr>
              <a:t>UIt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I</a:t>
            </a:r>
            <a:r>
              <a:rPr lang="en-US" altLang="zh-CN" sz="2800" kern="100" baseline="30000" dirty="0">
                <a:latin typeface="Times New Roman"/>
                <a:ea typeface="华文细黑"/>
                <a:cs typeface="Courier New"/>
              </a:rPr>
              <a:t>2</a:t>
            </a:r>
            <a:r>
              <a:rPr lang="en-US" altLang="zh-CN" sz="2800" i="1" kern="100" dirty="0">
                <a:latin typeface="Times New Roman"/>
                <a:ea typeface="华文细黑"/>
                <a:cs typeface="Courier New"/>
              </a:rPr>
              <a:t>Rt</a:t>
            </a:r>
            <a:r>
              <a:rPr lang="zh-CN" altLang="zh-CN" sz="2800" kern="100" dirty="0">
                <a:latin typeface="Times New Roman"/>
                <a:ea typeface="华文细黑"/>
                <a:cs typeface="Times New Roman"/>
              </a:rPr>
              <a:t>，故</a:t>
            </a:r>
            <a:r>
              <a:rPr lang="en-US" altLang="zh-CN" sz="2800" i="1" kern="100" dirty="0">
                <a:latin typeface="Times New Roman"/>
                <a:ea typeface="华文细黑"/>
                <a:cs typeface="Courier New"/>
              </a:rPr>
              <a:t>I</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非纯电阻电路中，电能转化为电热和其他形式的能，则</a:t>
            </a:r>
            <a:endParaRPr lang="zh-CN" altLang="zh-CN" sz="1050" kern="100" dirty="0">
              <a:latin typeface="宋体"/>
              <a:cs typeface="Courier New"/>
            </a:endParaRPr>
          </a:p>
          <a:p>
            <a:pPr algn="just">
              <a:lnSpc>
                <a:spcPct val="150000"/>
              </a:lnSpc>
              <a:spcAft>
                <a:spcPts val="0"/>
              </a:spcAft>
            </a:pPr>
            <a:r>
              <a:rPr lang="en-US" altLang="zh-CN" sz="2800" i="1" kern="100" dirty="0" err="1">
                <a:latin typeface="Times New Roman"/>
                <a:ea typeface="华文细黑"/>
                <a:cs typeface="Courier New"/>
              </a:rPr>
              <a:t>UIt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I</a:t>
            </a:r>
            <a:r>
              <a:rPr lang="en-US" altLang="zh-CN" sz="2800" kern="100" baseline="30000" dirty="0">
                <a:latin typeface="Times New Roman"/>
                <a:ea typeface="华文细黑"/>
                <a:cs typeface="Courier New"/>
              </a:rPr>
              <a:t>2</a:t>
            </a:r>
            <a:r>
              <a:rPr lang="en-US" altLang="zh-CN" sz="2800" i="1" kern="100" dirty="0">
                <a:latin typeface="Times New Roman"/>
                <a:ea typeface="华文细黑"/>
                <a:cs typeface="Courier New"/>
              </a:rPr>
              <a:t>Rt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baseline="-25000" dirty="0">
                <a:latin typeface="Times New Roman"/>
                <a:ea typeface="华文细黑"/>
                <a:cs typeface="Times New Roman"/>
              </a:rPr>
              <a:t>其他</a:t>
            </a:r>
            <a:r>
              <a:rPr lang="zh-CN" altLang="zh-CN" sz="2800" kern="100" dirty="0">
                <a:latin typeface="Times New Roman"/>
                <a:ea typeface="华文细黑"/>
                <a:cs typeface="Times New Roman"/>
              </a:rPr>
              <a:t>，故</a:t>
            </a:r>
            <a:r>
              <a:rPr lang="en-US" altLang="zh-CN" sz="2800" i="1" kern="100" dirty="0">
                <a:latin typeface="Times New Roman"/>
                <a:ea typeface="华文细黑"/>
                <a:cs typeface="Courier New"/>
              </a:rPr>
              <a:t>U</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IR</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由此可见，</a:t>
            </a:r>
            <a:r>
              <a:rPr lang="en-US" altLang="zh-CN" sz="2800" i="1" kern="100" dirty="0">
                <a:latin typeface="Times New Roman"/>
                <a:ea typeface="华文细黑"/>
                <a:cs typeface="Courier New"/>
              </a:rPr>
              <a:t>I</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只</a:t>
            </a:r>
            <a:r>
              <a:rPr lang="zh-CN" altLang="zh-CN" sz="2800" kern="100" dirty="0">
                <a:latin typeface="Times New Roman"/>
                <a:ea typeface="华文细黑"/>
                <a:cs typeface="Times New Roman"/>
              </a:rPr>
              <a:t>适用于把电能全部转化为电热的电器，即只适用于纯电阻电路</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4" name="Rectangle 21">
            <a:hlinkClick r:id="rId10"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17" name="Rectangle 21">
            <a:hlinkClick r:id="rId11"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8" name="Rectangle 21">
            <a:hlinkClick r:id="rId12"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Rectangle 21">
            <a:hlinkClick r:id="rId13"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20" name="Rectangle 21">
            <a:hlinkClick r:id="rId14"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1" name="Rectangle 21">
            <a:hlinkClick r:id="rId15"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2" name="Rectangle 21">
            <a:hlinkClick r:id="rId16"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020053880"/>
              </p:ext>
            </p:extLst>
          </p:nvPr>
        </p:nvGraphicFramePr>
        <p:xfrm>
          <a:off x="11347146" y="1413570"/>
          <a:ext cx="560388" cy="1085850"/>
        </p:xfrm>
        <a:graphic>
          <a:graphicData uri="http://schemas.openxmlformats.org/presentationml/2006/ole">
            <p:oleObj spid="_x0000_s32971" name="文档" r:id="rId17" imgW="560202" imgH="1086519" progId="Word.Document.12">
              <p:embed/>
            </p:oleObj>
          </a:graphicData>
        </a:graphic>
      </p:graphicFrame>
      <p:graphicFrame>
        <p:nvGraphicFramePr>
          <p:cNvPr id="23" name="对象 22"/>
          <p:cNvGraphicFramePr>
            <a:graphicFrameLocks noChangeAspect="1"/>
          </p:cNvGraphicFramePr>
          <p:nvPr>
            <p:extLst>
              <p:ext uri="{D42A27DB-BD31-4B8C-83A1-F6EECF244321}">
                <p14:modId xmlns:p14="http://schemas.microsoft.com/office/powerpoint/2010/main" xmlns="" val="1856457121"/>
              </p:ext>
            </p:extLst>
          </p:nvPr>
        </p:nvGraphicFramePr>
        <p:xfrm>
          <a:off x="2844686" y="3357786"/>
          <a:ext cx="560388" cy="1085850"/>
        </p:xfrm>
        <a:graphic>
          <a:graphicData uri="http://schemas.openxmlformats.org/presentationml/2006/ole">
            <p:oleObj spid="_x0000_s32972" name="文档" r:id="rId18" imgW="560202" imgH="1086519" progId="Word.Document.12">
              <p:embed/>
            </p:oleObj>
          </a:graphicData>
        </a:graphic>
      </p:graphicFrame>
      <p:graphicFrame>
        <p:nvGraphicFramePr>
          <p:cNvPr id="24" name="对象 23"/>
          <p:cNvGraphicFramePr>
            <a:graphicFrameLocks noChangeAspect="1"/>
          </p:cNvGraphicFramePr>
          <p:nvPr>
            <p:extLst>
              <p:ext uri="{D42A27DB-BD31-4B8C-83A1-F6EECF244321}">
                <p14:modId xmlns:p14="http://schemas.microsoft.com/office/powerpoint/2010/main" xmlns="" val="1071853800"/>
              </p:ext>
            </p:extLst>
          </p:nvPr>
        </p:nvGraphicFramePr>
        <p:xfrm>
          <a:off x="2546494" y="5275952"/>
          <a:ext cx="560388" cy="1085850"/>
        </p:xfrm>
        <a:graphic>
          <a:graphicData uri="http://schemas.openxmlformats.org/presentationml/2006/ole">
            <p:oleObj spid="_x0000_s32973" name="文档" r:id="rId19" imgW="560202" imgH="1086519" progId="Word.Document.12">
              <p:embed/>
            </p:oleObj>
          </a:graphicData>
        </a:graphic>
      </p:graphicFrame>
      <p:sp>
        <p:nvSpPr>
          <p:cNvPr id="25" name="Rectangle 21">
            <a:hlinkClick r:id="rId20"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6" name="Rectangle 21">
            <a:hlinkClick r:id="rId21"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305949591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pRg st="2" end="2"/>
                                            </p:txEl>
                                          </p:spTgt>
                                        </p:tgtEl>
                                        <p:attrNameLst>
                                          <p:attrName>style.visibility</p:attrName>
                                        </p:attrNameLst>
                                      </p:cBhvr>
                                      <p:to>
                                        <p:strVal val="visible"/>
                                      </p:to>
                                    </p:set>
                                    <p:animEffect transition="in" filter="blinds(horizontal)">
                                      <p:cBhvr>
                                        <p:cTn id="7" dur="500"/>
                                        <p:tgtEl>
                                          <p:spTgt spid="1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xEl>
                                              <p:pRg st="3" end="3"/>
                                            </p:txEl>
                                          </p:spTgt>
                                        </p:tgtEl>
                                        <p:attrNameLst>
                                          <p:attrName>style.visibility</p:attrName>
                                        </p:attrNameLst>
                                      </p:cBhvr>
                                      <p:to>
                                        <p:strVal val="visible"/>
                                      </p:to>
                                    </p:set>
                                    <p:animEffect transition="in" filter="blinds(horizontal)">
                                      <p:cBhvr>
                                        <p:cTn id="12" dur="500"/>
                                        <p:tgtEl>
                                          <p:spTgt spid="16">
                                            <p:txEl>
                                              <p:pRg st="3" end="3"/>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blinds(horizontal)">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6">
                                            <p:txEl>
                                              <p:pRg st="4" end="4"/>
                                            </p:txEl>
                                          </p:spTgt>
                                        </p:tgtEl>
                                        <p:attrNameLst>
                                          <p:attrName>style.visibility</p:attrName>
                                        </p:attrNameLst>
                                      </p:cBhvr>
                                      <p:to>
                                        <p:strVal val="visible"/>
                                      </p:to>
                                    </p:set>
                                    <p:animEffect transition="in" filter="blinds(horizontal)">
                                      <p:cBhvr>
                                        <p:cTn id="20" dur="500"/>
                                        <p:tgtEl>
                                          <p:spTgt spid="16">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6">
                                            <p:txEl>
                                              <p:pRg st="5" end="5"/>
                                            </p:txEl>
                                          </p:spTgt>
                                        </p:tgtEl>
                                        <p:attrNameLst>
                                          <p:attrName>style.visibility</p:attrName>
                                        </p:attrNameLst>
                                      </p:cBhvr>
                                      <p:to>
                                        <p:strVal val="visible"/>
                                      </p:to>
                                    </p:set>
                                    <p:animEffect transition="in" filter="blinds(horizontal)">
                                      <p:cBhvr>
                                        <p:cTn id="25" dur="500"/>
                                        <p:tgtEl>
                                          <p:spTgt spid="16">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6">
                                            <p:txEl>
                                              <p:pRg st="6" end="6"/>
                                            </p:txEl>
                                          </p:spTgt>
                                        </p:tgtEl>
                                        <p:attrNameLst>
                                          <p:attrName>style.visibility</p:attrName>
                                        </p:attrNameLst>
                                      </p:cBhvr>
                                      <p:to>
                                        <p:strVal val="visible"/>
                                      </p:to>
                                    </p:set>
                                    <p:animEffect transition="in" filter="blinds(horizontal)">
                                      <p:cBhvr>
                                        <p:cTn id="30" dur="500"/>
                                        <p:tgtEl>
                                          <p:spTgt spid="16">
                                            <p:txEl>
                                              <p:pRg st="6" end="6"/>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blinds(horizontal)">
                                      <p:cBhvr>
                                        <p:cTn id="33" dur="500"/>
                                        <p:tgtEl>
                                          <p:spTgt spid="2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16">
                                            <p:txEl>
                                              <p:pRg st="2" end="2"/>
                                            </p:txEl>
                                          </p:spTgt>
                                        </p:tgtEl>
                                      </p:cBhvr>
                                    </p:animEffect>
                                    <p:set>
                                      <p:cBhvr>
                                        <p:cTn id="38" dur="1" fill="hold">
                                          <p:stCondLst>
                                            <p:cond delay="499"/>
                                          </p:stCondLst>
                                        </p:cTn>
                                        <p:tgtEl>
                                          <p:spTgt spid="16">
                                            <p:txEl>
                                              <p:pRg st="2" end="2"/>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6">
                                            <p:txEl>
                                              <p:pRg st="3" end="3"/>
                                            </p:txEl>
                                          </p:spTgt>
                                        </p:tgtEl>
                                      </p:cBhvr>
                                    </p:animEffect>
                                    <p:set>
                                      <p:cBhvr>
                                        <p:cTn id="41" dur="1" fill="hold">
                                          <p:stCondLst>
                                            <p:cond delay="499"/>
                                          </p:stCondLst>
                                        </p:cTn>
                                        <p:tgtEl>
                                          <p:spTgt spid="16">
                                            <p:txEl>
                                              <p:pRg st="3" end="3"/>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6">
                                            <p:txEl>
                                              <p:pRg st="4" end="4"/>
                                            </p:txEl>
                                          </p:spTgt>
                                        </p:tgtEl>
                                      </p:cBhvr>
                                    </p:animEffect>
                                    <p:set>
                                      <p:cBhvr>
                                        <p:cTn id="44" dur="1" fill="hold">
                                          <p:stCondLst>
                                            <p:cond delay="499"/>
                                          </p:stCondLst>
                                        </p:cTn>
                                        <p:tgtEl>
                                          <p:spTgt spid="16">
                                            <p:txEl>
                                              <p:pRg st="4" end="4"/>
                                            </p:txEl>
                                          </p:spTgt>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16">
                                            <p:txEl>
                                              <p:pRg st="5" end="5"/>
                                            </p:txEl>
                                          </p:spTgt>
                                        </p:tgtEl>
                                      </p:cBhvr>
                                    </p:animEffect>
                                    <p:set>
                                      <p:cBhvr>
                                        <p:cTn id="47" dur="1" fill="hold">
                                          <p:stCondLst>
                                            <p:cond delay="499"/>
                                          </p:stCondLst>
                                        </p:cTn>
                                        <p:tgtEl>
                                          <p:spTgt spid="16">
                                            <p:txEl>
                                              <p:pRg st="5" end="5"/>
                                            </p:txEl>
                                          </p:spTgt>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16">
                                            <p:txEl>
                                              <p:pRg st="6" end="6"/>
                                            </p:txEl>
                                          </p:spTgt>
                                        </p:tgtEl>
                                      </p:cBhvr>
                                    </p:animEffect>
                                    <p:set>
                                      <p:cBhvr>
                                        <p:cTn id="50" dur="1" fill="hold">
                                          <p:stCondLst>
                                            <p:cond delay="499"/>
                                          </p:stCondLst>
                                        </p:cTn>
                                        <p:tgtEl>
                                          <p:spTgt spid="16">
                                            <p:txEl>
                                              <p:pRg st="6" end="6"/>
                                            </p:txEl>
                                          </p:spTgt>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23"/>
                                        </p:tgtEl>
                                      </p:cBhvr>
                                    </p:animEffect>
                                    <p:set>
                                      <p:cBhvr>
                                        <p:cTn id="53" dur="1" fill="hold">
                                          <p:stCondLst>
                                            <p:cond delay="499"/>
                                          </p:stCondLst>
                                        </p:cTn>
                                        <p:tgtEl>
                                          <p:spTgt spid="23"/>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24"/>
                                        </p:tgtEl>
                                      </p:cBhvr>
                                    </p:animEffect>
                                    <p:set>
                                      <p:cBhvr>
                                        <p:cTn id="56"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3" name="圆角矩形 22"/>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478582" y="890975"/>
            <a:ext cx="11120877" cy="3618939"/>
          </a:xfrm>
          <a:prstGeom prst="rect">
            <a:avLst/>
          </a:prstGeom>
        </p:spPr>
        <p:txBody>
          <a:bodyPr>
            <a:spAutoFit/>
          </a:bodyPr>
          <a:lstStyle/>
          <a:p>
            <a:pPr algn="just">
              <a:lnSpc>
                <a:spcPts val="55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描述电源的功率有三个，它们分别是电源的总功率、电源内部消耗的功率和电源的输出功率，如何求解三个功率，它们之间的关系如何</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ts val="55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电源的总功率</a:t>
            </a:r>
            <a:r>
              <a:rPr lang="en-US" altLang="zh-CN" sz="2800" i="1" kern="100" dirty="0">
                <a:latin typeface="Times New Roman"/>
                <a:ea typeface="华文细黑"/>
                <a:cs typeface="Courier New"/>
              </a:rPr>
              <a:t>P</a:t>
            </a:r>
            <a:r>
              <a:rPr lang="zh-CN" altLang="zh-CN" sz="2800" kern="100" baseline="-25000" dirty="0">
                <a:latin typeface="Times New Roman"/>
                <a:ea typeface="华文细黑"/>
                <a:cs typeface="Times New Roman"/>
              </a:rPr>
              <a:t>总</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EI</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电源内部消耗的功率</a:t>
            </a:r>
            <a:r>
              <a:rPr lang="en-US" altLang="zh-CN" sz="2800" i="1" kern="100" dirty="0">
                <a:latin typeface="Times New Roman"/>
                <a:ea typeface="华文细黑"/>
                <a:cs typeface="Courier New"/>
              </a:rPr>
              <a:t>P</a:t>
            </a:r>
            <a:r>
              <a:rPr lang="zh-CN" altLang="zh-CN" sz="2800" kern="100" baseline="-25000" dirty="0">
                <a:latin typeface="Times New Roman"/>
                <a:ea typeface="华文细黑"/>
                <a:cs typeface="Times New Roman"/>
              </a:rPr>
              <a:t>内</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I</a:t>
            </a:r>
            <a:r>
              <a:rPr lang="en-US" altLang="zh-CN" sz="2800" kern="100" baseline="30000" dirty="0">
                <a:latin typeface="Times New Roman"/>
                <a:ea typeface="华文细黑"/>
                <a:cs typeface="Courier New"/>
              </a:rPr>
              <a:t>2</a:t>
            </a:r>
            <a:r>
              <a:rPr lang="en-US" altLang="zh-CN" sz="2800" i="1" kern="100" dirty="0">
                <a:latin typeface="Times New Roman"/>
                <a:ea typeface="华文细黑"/>
                <a:cs typeface="Courier New"/>
              </a:rPr>
              <a:t>r</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电源的输出功率</a:t>
            </a:r>
            <a:r>
              <a:rPr lang="en-US" altLang="zh-CN" sz="2800" i="1" kern="100" dirty="0">
                <a:latin typeface="Times New Roman"/>
                <a:ea typeface="华文细黑"/>
                <a:cs typeface="Courier New"/>
              </a:rPr>
              <a:t>P</a:t>
            </a:r>
            <a:r>
              <a:rPr lang="zh-CN" altLang="zh-CN" sz="2800" kern="100" baseline="-25000" dirty="0">
                <a:latin typeface="Times New Roman"/>
                <a:ea typeface="华文细黑"/>
                <a:cs typeface="Times New Roman"/>
              </a:rPr>
              <a:t>出</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zh-CN" altLang="zh-CN" sz="2800" kern="100" baseline="-25000" dirty="0">
                <a:latin typeface="Times New Roman"/>
                <a:ea typeface="华文细黑"/>
                <a:cs typeface="Times New Roman"/>
              </a:rPr>
              <a:t>总</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P</a:t>
            </a:r>
            <a:r>
              <a:rPr lang="zh-CN" altLang="zh-CN" sz="2800" kern="100" baseline="-25000" dirty="0">
                <a:latin typeface="Times New Roman"/>
                <a:ea typeface="华文细黑"/>
                <a:cs typeface="Times New Roman"/>
              </a:rPr>
              <a:t>内</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UI</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24" name="Rectangle 21">
            <a:hlinkClick r:id="rId2"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3"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4"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5"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8" name="Rectangle 21">
            <a:hlinkClick r:id="rId6"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9" name="Rectangle 21">
            <a:hlinkClick r:id="rId7"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0" name="Rectangle 21">
            <a:hlinkClick r:id="rId8"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7" name="Rectangle 21">
            <a:hlinkClick r:id="rId9"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38" name="Rectangle 21">
            <a:hlinkClick r:id="rId10"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9" name="Rectangle 21">
            <a:hlinkClick r:id="rId11"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1" name="Rectangle 21">
            <a:hlinkClick r:id="rId12"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2" name="Rectangle 21">
            <a:hlinkClick r:id="rId13"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3" name="Rectangle 21">
            <a:hlinkClick r:id="rId14"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4" name="Rectangle 21">
            <a:hlinkClick r:id="rId15"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5" name="Rectangle 21">
            <a:hlinkClick r:id="rId16"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6" name="Rectangle 21">
            <a:hlinkClick r:id="rId17"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123073946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blinds(horizontal)">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
                                            <p:txEl>
                                              <p:pRg st="1" end="1"/>
                                            </p:txEl>
                                          </p:spTgt>
                                        </p:tgtEl>
                                      </p:cBhvr>
                                    </p:animEffect>
                                    <p:set>
                                      <p:cBhvr>
                                        <p:cTn id="22" dur="1" fill="hold">
                                          <p:stCondLst>
                                            <p:cond delay="499"/>
                                          </p:stCondLst>
                                        </p:cTn>
                                        <p:tgtEl>
                                          <p:spTgt spid="4">
                                            <p:txEl>
                                              <p:pRg st="1" end="1"/>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4">
                                            <p:txEl>
                                              <p:pRg st="2" end="2"/>
                                            </p:txEl>
                                          </p:spTgt>
                                        </p:tgtEl>
                                      </p:cBhvr>
                                    </p:animEffect>
                                    <p:set>
                                      <p:cBhvr>
                                        <p:cTn id="25" dur="1" fill="hold">
                                          <p:stCondLst>
                                            <p:cond delay="499"/>
                                          </p:stCondLst>
                                        </p:cTn>
                                        <p:tgtEl>
                                          <p:spTgt spid="4">
                                            <p:txEl>
                                              <p:pRg st="2" end="2"/>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4">
                                            <p:txEl>
                                              <p:pRg st="3" end="3"/>
                                            </p:txEl>
                                          </p:spTgt>
                                        </p:tgtEl>
                                      </p:cBhvr>
                                    </p:animEffect>
                                    <p:set>
                                      <p:cBhvr>
                                        <p:cTn id="28" dur="1" fill="hold">
                                          <p:stCondLst>
                                            <p:cond delay="499"/>
                                          </p:stCondLst>
                                        </p:cTn>
                                        <p:tgtEl>
                                          <p:spTgt spid="4">
                                            <p:txEl>
                                              <p:pRg st="3" end="3"/>
                                            </p:txEl>
                                          </p:spTgt>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88890" y="693490"/>
            <a:ext cx="11409907" cy="5262979"/>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在</a:t>
            </a:r>
            <a:r>
              <a:rPr lang="zh-CN" altLang="zh-CN" sz="2800" kern="100" dirty="0" smtClean="0">
                <a:latin typeface="Times New Roman"/>
                <a:ea typeface="华文细黑"/>
                <a:cs typeface="Times New Roman"/>
              </a:rPr>
              <a:t>如图</a:t>
            </a:r>
            <a:r>
              <a:rPr lang="en-US" altLang="zh-CN" sz="2800" kern="100" dirty="0" smtClean="0">
                <a:latin typeface="Times New Roman"/>
                <a:ea typeface="华文细黑"/>
                <a:cs typeface="Courier New"/>
              </a:rPr>
              <a:t>1</a:t>
            </a:r>
            <a:r>
              <a:rPr lang="zh-CN" altLang="zh-CN" sz="2800" kern="100" dirty="0" smtClean="0">
                <a:latin typeface="Times New Roman"/>
                <a:ea typeface="华文细黑"/>
                <a:cs typeface="Times New Roman"/>
              </a:rPr>
              <a:t>所</a:t>
            </a:r>
            <a:r>
              <a:rPr lang="zh-CN" altLang="zh-CN" sz="2800" kern="100" dirty="0">
                <a:latin typeface="Times New Roman"/>
                <a:ea typeface="华文细黑"/>
                <a:cs typeface="Times New Roman"/>
              </a:rPr>
              <a:t>示的</a:t>
            </a:r>
            <a:r>
              <a:rPr lang="en-US" altLang="zh-CN" sz="2800" i="1" kern="100" dirty="0">
                <a:latin typeface="Times New Roman"/>
                <a:ea typeface="华文细黑"/>
                <a:cs typeface="Courier New"/>
              </a:rPr>
              <a:t>U</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I</a:t>
            </a:r>
            <a:r>
              <a:rPr lang="zh-CN" altLang="zh-CN" sz="2800" kern="100" dirty="0">
                <a:latin typeface="Times New Roman"/>
                <a:ea typeface="华文细黑"/>
                <a:cs typeface="Times New Roman"/>
              </a:rPr>
              <a:t>图象中，图线</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表示的</a:t>
            </a:r>
            <a:r>
              <a:rPr lang="zh-CN" altLang="zh-CN" sz="2800" kern="100" dirty="0" smtClean="0">
                <a:latin typeface="Times New Roman"/>
                <a:ea typeface="华文细黑"/>
                <a:cs typeface="Times New Roman"/>
              </a:rPr>
              <a:t>含义</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有</a:t>
            </a:r>
            <a:r>
              <a:rPr lang="zh-CN" altLang="zh-CN" sz="2800" kern="100" dirty="0">
                <a:latin typeface="Times New Roman"/>
                <a:ea typeface="华文细黑"/>
                <a:cs typeface="Times New Roman"/>
              </a:rPr>
              <a:t>什么不同</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对电源有：</a:t>
            </a:r>
            <a:r>
              <a:rPr lang="en-US" altLang="zh-CN" sz="2800" i="1" kern="100" dirty="0">
                <a:latin typeface="Times New Roman"/>
                <a:ea typeface="华文细黑"/>
                <a:cs typeface="Courier New"/>
              </a:rPr>
              <a:t>U</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Ir</a:t>
            </a:r>
            <a:r>
              <a:rPr lang="zh-CN" altLang="zh-CN" sz="2800" kern="100" dirty="0">
                <a:latin typeface="Times New Roman"/>
                <a:ea typeface="华文细黑"/>
                <a:cs typeface="Times New Roman"/>
              </a:rPr>
              <a:t>，如题图中</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线</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对定值电阻有：</a:t>
            </a:r>
            <a:r>
              <a:rPr lang="en-US" altLang="zh-CN" sz="2800" i="1" kern="100" dirty="0">
                <a:latin typeface="Times New Roman"/>
                <a:ea typeface="华文细黑"/>
                <a:cs typeface="Courier New"/>
              </a:rPr>
              <a:t>U</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IR</a:t>
            </a:r>
            <a:r>
              <a:rPr lang="zh-CN" altLang="zh-CN" sz="2800" kern="100" dirty="0">
                <a:latin typeface="Times New Roman"/>
                <a:ea typeface="华文细黑"/>
                <a:cs typeface="Times New Roman"/>
              </a:rPr>
              <a:t>，如题图中</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线</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说明：</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图中</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线常用来分析测量电源电动势</a:t>
            </a:r>
            <a:r>
              <a:rPr lang="zh-CN" altLang="zh-CN" sz="2800" kern="100" dirty="0" smtClean="0">
                <a:latin typeface="Times New Roman"/>
                <a:ea typeface="华文细黑"/>
                <a:cs typeface="Times New Roman"/>
              </a:rPr>
              <a:t>和</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内阻的</a:t>
            </a:r>
            <a:r>
              <a:rPr lang="zh-CN" altLang="zh-CN" sz="2800" kern="100" dirty="0">
                <a:latin typeface="Times New Roman"/>
                <a:ea typeface="华文细黑"/>
                <a:cs typeface="Times New Roman"/>
              </a:rPr>
              <a:t>实验数据</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图中矩形</a:t>
            </a:r>
            <a:r>
              <a:rPr lang="en-US" altLang="zh-CN" sz="2800" i="1" kern="100" dirty="0">
                <a:latin typeface="Times New Roman"/>
                <a:ea typeface="华文细黑"/>
                <a:cs typeface="Courier New"/>
              </a:rPr>
              <a:t>OABD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OCPD</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ABPC</a:t>
            </a:r>
            <a:r>
              <a:rPr lang="zh-CN" altLang="zh-CN" sz="2800" kern="100" dirty="0">
                <a:latin typeface="Times New Roman"/>
                <a:ea typeface="华文细黑"/>
                <a:cs typeface="Times New Roman"/>
              </a:rPr>
              <a:t>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面积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分别表示电源的总功率、输出功率和内阻消耗的功率</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pic>
        <p:nvPicPr>
          <p:cNvPr id="11266" name="Picture 2" descr="\\贾文\贾文\傆文件\二轮\考前三个月 物理 人教版（通用）改考钢\641.TIF"/>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864726" y="981522"/>
            <a:ext cx="2559072" cy="23914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矩形 1"/>
          <p:cNvSpPr/>
          <p:nvPr/>
        </p:nvSpPr>
        <p:spPr>
          <a:xfrm>
            <a:off x="9782625" y="3480323"/>
            <a:ext cx="723275" cy="523220"/>
          </a:xfrm>
          <a:prstGeom prst="rect">
            <a:avLst/>
          </a:prstGeom>
        </p:spPr>
        <p:txBody>
          <a:bodyPr wrap="none">
            <a:spAutoFit/>
          </a:bodyPr>
          <a:lstStyle/>
          <a:p>
            <a:r>
              <a:rPr lang="zh-CN" altLang="zh-CN" sz="2800" kern="100" dirty="0">
                <a:solidFill>
                  <a:prstClr val="black"/>
                </a:solidFill>
                <a:latin typeface="Times New Roman"/>
                <a:ea typeface="华文细黑"/>
                <a:cs typeface="Times New Roman"/>
              </a:rPr>
              <a:t>图</a:t>
            </a:r>
            <a:r>
              <a:rPr lang="en-US" altLang="zh-CN" sz="2800" kern="100" dirty="0">
                <a:solidFill>
                  <a:prstClr val="black"/>
                </a:solidFill>
                <a:latin typeface="Times New Roman"/>
                <a:ea typeface="华文细黑"/>
                <a:cs typeface="Courier New"/>
              </a:rPr>
              <a:t>1</a:t>
            </a:r>
            <a:endParaRPr lang="zh-CN" altLang="en-US" dirty="0"/>
          </a:p>
        </p:txBody>
      </p:sp>
      <p:sp>
        <p:nvSpPr>
          <p:cNvPr id="35" name="Rectangle 21">
            <a:hlinkClick r:id="rId3"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6" name="Rectangle 21">
            <a:hlinkClick r:id="rId4"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7" name="Rectangle 21">
            <a:hlinkClick r:id="rId5"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8" name="Rectangle 21">
            <a:hlinkClick r:id="rId6"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9" name="Rectangle 21">
            <a:hlinkClick r:id="rId7"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0" name="Rectangle 21">
            <a:hlinkClick r:id="rId8"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1" name="Rectangle 21">
            <a:hlinkClick r:id="rId9"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2" name="Rectangle 21">
            <a:hlinkClick r:id="rId10"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43" name="Rectangle 21">
            <a:hlinkClick r:id="rId11"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4" name="Rectangle 21">
            <a:hlinkClick r:id="rId12"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6" name="Rectangle 21">
            <a:hlinkClick r:id="rId13"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7" name="Rectangle 21">
            <a:hlinkClick r:id="rId14"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8" name="Rectangle 21">
            <a:hlinkClick r:id="rId15"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9" name="Rectangle 21">
            <a:hlinkClick r:id="rId16"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0" name="Rectangle 21">
            <a:hlinkClick r:id="rId17"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1" name="Rectangle 21">
            <a:hlinkClick r:id="rId18"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217293170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2" end="2"/>
                                            </p:txEl>
                                          </p:spTgt>
                                        </p:tgtEl>
                                        <p:attrNameLst>
                                          <p:attrName>style.visibility</p:attrName>
                                        </p:attrNameLst>
                                      </p:cBhvr>
                                      <p:to>
                                        <p:strVal val="visible"/>
                                      </p:to>
                                    </p:set>
                                    <p:animEffect transition="in" filter="blinds(horizontal)">
                                      <p:cBhvr>
                                        <p:cTn id="7" dur="500"/>
                                        <p:tgtEl>
                                          <p:spTgt spid="2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3" end="3"/>
                                            </p:txEl>
                                          </p:spTgt>
                                        </p:tgtEl>
                                        <p:attrNameLst>
                                          <p:attrName>style.visibility</p:attrName>
                                        </p:attrNameLst>
                                      </p:cBhvr>
                                      <p:to>
                                        <p:strVal val="visible"/>
                                      </p:to>
                                    </p:set>
                                    <p:animEffect transition="in" filter="blinds(horizontal)">
                                      <p:cBhvr>
                                        <p:cTn id="12" dur="500"/>
                                        <p:tgtEl>
                                          <p:spTgt spid="2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
                                            <p:txEl>
                                              <p:pRg st="4" end="4"/>
                                            </p:txEl>
                                          </p:spTgt>
                                        </p:tgtEl>
                                        <p:attrNameLst>
                                          <p:attrName>style.visibility</p:attrName>
                                        </p:attrNameLst>
                                      </p:cBhvr>
                                      <p:to>
                                        <p:strVal val="visible"/>
                                      </p:to>
                                    </p:set>
                                    <p:animEffect transition="in" filter="blinds(horizontal)">
                                      <p:cBhvr>
                                        <p:cTn id="17" dur="500"/>
                                        <p:tgtEl>
                                          <p:spTgt spid="20">
                                            <p:txEl>
                                              <p:pRg st="4" end="4"/>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20">
                                            <p:txEl>
                                              <p:pRg st="5" end="5"/>
                                            </p:txEl>
                                          </p:spTgt>
                                        </p:tgtEl>
                                        <p:attrNameLst>
                                          <p:attrName>style.visibility</p:attrName>
                                        </p:attrNameLst>
                                      </p:cBhvr>
                                      <p:to>
                                        <p:strVal val="visible"/>
                                      </p:to>
                                    </p:set>
                                    <p:animEffect transition="in" filter="blinds(horizontal)">
                                      <p:cBhvr>
                                        <p:cTn id="20" dur="500"/>
                                        <p:tgtEl>
                                          <p:spTgt spid="20">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20">
                                            <p:txEl>
                                              <p:pRg st="6" end="6"/>
                                            </p:txEl>
                                          </p:spTgt>
                                        </p:tgtEl>
                                        <p:attrNameLst>
                                          <p:attrName>style.visibility</p:attrName>
                                        </p:attrNameLst>
                                      </p:cBhvr>
                                      <p:to>
                                        <p:strVal val="visible"/>
                                      </p:to>
                                    </p:set>
                                    <p:animEffect transition="in" filter="blinds(horizontal)">
                                      <p:cBhvr>
                                        <p:cTn id="25" dur="500"/>
                                        <p:tgtEl>
                                          <p:spTgt spid="20">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20">
                                            <p:txEl>
                                              <p:pRg st="2" end="2"/>
                                            </p:txEl>
                                          </p:spTgt>
                                        </p:tgtEl>
                                      </p:cBhvr>
                                    </p:animEffect>
                                    <p:set>
                                      <p:cBhvr>
                                        <p:cTn id="30" dur="1" fill="hold">
                                          <p:stCondLst>
                                            <p:cond delay="499"/>
                                          </p:stCondLst>
                                        </p:cTn>
                                        <p:tgtEl>
                                          <p:spTgt spid="20">
                                            <p:txEl>
                                              <p:pRg st="2" end="2"/>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20">
                                            <p:txEl>
                                              <p:pRg st="3" end="3"/>
                                            </p:txEl>
                                          </p:spTgt>
                                        </p:tgtEl>
                                      </p:cBhvr>
                                    </p:animEffect>
                                    <p:set>
                                      <p:cBhvr>
                                        <p:cTn id="33" dur="1" fill="hold">
                                          <p:stCondLst>
                                            <p:cond delay="499"/>
                                          </p:stCondLst>
                                        </p:cTn>
                                        <p:tgtEl>
                                          <p:spTgt spid="20">
                                            <p:txEl>
                                              <p:pRg st="3" end="3"/>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20">
                                            <p:txEl>
                                              <p:pRg st="4" end="4"/>
                                            </p:txEl>
                                          </p:spTgt>
                                        </p:tgtEl>
                                      </p:cBhvr>
                                    </p:animEffect>
                                    <p:set>
                                      <p:cBhvr>
                                        <p:cTn id="36" dur="1" fill="hold">
                                          <p:stCondLst>
                                            <p:cond delay="499"/>
                                          </p:stCondLst>
                                        </p:cTn>
                                        <p:tgtEl>
                                          <p:spTgt spid="20">
                                            <p:txEl>
                                              <p:pRg st="4" end="4"/>
                                            </p:txEl>
                                          </p:spTgt>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20">
                                            <p:txEl>
                                              <p:pRg st="5" end="5"/>
                                            </p:txEl>
                                          </p:spTgt>
                                        </p:tgtEl>
                                      </p:cBhvr>
                                    </p:animEffect>
                                    <p:set>
                                      <p:cBhvr>
                                        <p:cTn id="39" dur="1" fill="hold">
                                          <p:stCondLst>
                                            <p:cond delay="499"/>
                                          </p:stCondLst>
                                        </p:cTn>
                                        <p:tgtEl>
                                          <p:spTgt spid="20">
                                            <p:txEl>
                                              <p:pRg st="5" end="5"/>
                                            </p:txEl>
                                          </p:spTgt>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20">
                                            <p:txEl>
                                              <p:pRg st="6" end="6"/>
                                            </p:txEl>
                                          </p:spTgt>
                                        </p:tgtEl>
                                      </p:cBhvr>
                                    </p:animEffect>
                                    <p:set>
                                      <p:cBhvr>
                                        <p:cTn id="42" dur="1" fill="hold">
                                          <p:stCondLst>
                                            <p:cond delay="499"/>
                                          </p:stCondLst>
                                        </p:cTn>
                                        <p:tgtEl>
                                          <p:spTgt spid="20">
                                            <p:txEl>
                                              <p:pRg st="6" end="6"/>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21938" y="549474"/>
            <a:ext cx="11409907" cy="701089"/>
          </a:xfrm>
          <a:prstGeom prst="rect">
            <a:avLst/>
          </a:prstGeom>
        </p:spPr>
        <p:txBody>
          <a:bodyPr>
            <a:spAutoFit/>
          </a:bodyPr>
          <a:lstStyle/>
          <a:p>
            <a:pPr algn="just">
              <a:lnSpc>
                <a:spcPts val="5500"/>
              </a:lnSpc>
              <a:spcAft>
                <a:spcPts val="0"/>
              </a:spcAft>
            </a:pPr>
            <a:r>
              <a:rPr lang="en-US" altLang="zh-CN" sz="2800" kern="100" dirty="0">
                <a:latin typeface="Times New Roman"/>
                <a:ea typeface="华文细黑"/>
              </a:rPr>
              <a:t>4.</a:t>
            </a:r>
            <a:r>
              <a:rPr lang="zh-CN" altLang="zh-CN" sz="2800" kern="100" dirty="0">
                <a:latin typeface="Times New Roman"/>
                <a:ea typeface="华文细黑"/>
                <a:cs typeface="Times New Roman"/>
              </a:rPr>
              <a:t>比较下面的典型电路，并在表格空白处填上合适的文字或字母</a:t>
            </a:r>
            <a:r>
              <a:rPr lang="en-US" altLang="zh-CN" sz="2800" kern="100" dirty="0">
                <a:latin typeface="Times New Roman"/>
                <a:ea typeface="华文细黑"/>
              </a:rPr>
              <a:t>.</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xmlns="" val="2170454271"/>
              </p:ext>
            </p:extLst>
          </p:nvPr>
        </p:nvGraphicFramePr>
        <p:xfrm>
          <a:off x="1528934" y="1463530"/>
          <a:ext cx="9132544" cy="4955092"/>
        </p:xfrm>
        <a:graphic>
          <a:graphicData uri="http://schemas.openxmlformats.org/drawingml/2006/table">
            <a:tbl>
              <a:tblPr/>
              <a:tblGrid>
                <a:gridCol w="2372036"/>
                <a:gridCol w="1660836"/>
                <a:gridCol w="2727636"/>
                <a:gridCol w="2372036"/>
              </a:tblGrid>
              <a:tr h="382088">
                <a:tc>
                  <a:txBody>
                    <a:bodyPr/>
                    <a:lstStyle/>
                    <a:p>
                      <a:pPr algn="ctr">
                        <a:lnSpc>
                          <a:spcPct val="150000"/>
                        </a:lnSpc>
                        <a:spcAft>
                          <a:spcPts val="0"/>
                        </a:spcAft>
                      </a:pPr>
                      <a:r>
                        <a:rPr lang="zh-CN" sz="2800" kern="100" baseline="0" dirty="0">
                          <a:effectLst/>
                          <a:latin typeface="Times New Roman"/>
                          <a:ea typeface="华文细黑"/>
                          <a:cs typeface="Times New Roman"/>
                        </a:rPr>
                        <a:t>电路名称</a:t>
                      </a:r>
                      <a:endParaRPr lang="zh-CN" sz="2800" kern="100" baseline="0" dirty="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电路结构</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a:ea typeface="华文细黑"/>
                          <a:cs typeface="Times New Roman"/>
                        </a:rPr>
                        <a:t>欧姆定律表达式</a:t>
                      </a:r>
                      <a:endParaRPr lang="zh-CN" sz="2800" kern="100" baseline="0" dirty="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能量转化情况</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8753">
                <a:tc>
                  <a:txBody>
                    <a:bodyPr/>
                    <a:lstStyle/>
                    <a:p>
                      <a:pPr algn="ctr">
                        <a:lnSpc>
                          <a:spcPct val="150000"/>
                        </a:lnSpc>
                        <a:spcAft>
                          <a:spcPts val="0"/>
                        </a:spcAft>
                      </a:pPr>
                      <a:r>
                        <a:rPr lang="zh-CN" sz="2800" kern="100" baseline="0">
                          <a:effectLst/>
                          <a:latin typeface="Times New Roman"/>
                          <a:ea typeface="华文细黑"/>
                          <a:cs typeface="Times New Roman"/>
                        </a:rPr>
                        <a:t>纯电阻电路</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baseline="0" dirty="0">
                        <a:effectLst/>
                        <a:latin typeface="Times New Roman"/>
                        <a:ea typeface="华文细黑"/>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 </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 </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8753">
                <a:tc>
                  <a:txBody>
                    <a:bodyPr/>
                    <a:lstStyle/>
                    <a:p>
                      <a:pPr algn="ctr">
                        <a:lnSpc>
                          <a:spcPct val="150000"/>
                        </a:lnSpc>
                        <a:spcAft>
                          <a:spcPts val="0"/>
                        </a:spcAft>
                      </a:pPr>
                      <a:r>
                        <a:rPr lang="zh-CN" sz="2800" kern="100" baseline="0" dirty="0">
                          <a:effectLst/>
                          <a:latin typeface="Times New Roman"/>
                          <a:ea typeface="华文细黑"/>
                          <a:cs typeface="Times New Roman"/>
                        </a:rPr>
                        <a:t>非纯电阻电路</a:t>
                      </a:r>
                      <a:endParaRPr lang="zh-CN" sz="2800" kern="100" baseline="0" dirty="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baseline="0">
                        <a:effectLst/>
                        <a:latin typeface="Times New Roman"/>
                        <a:ea typeface="华文细黑"/>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 </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 </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8753">
                <a:tc>
                  <a:txBody>
                    <a:bodyPr/>
                    <a:lstStyle/>
                    <a:p>
                      <a:pPr algn="ctr">
                        <a:lnSpc>
                          <a:spcPct val="150000"/>
                        </a:lnSpc>
                        <a:spcAft>
                          <a:spcPts val="0"/>
                        </a:spcAft>
                      </a:pPr>
                      <a:r>
                        <a:rPr lang="zh-CN" sz="2800" kern="100" baseline="0">
                          <a:effectLst/>
                          <a:latin typeface="Times New Roman"/>
                          <a:ea typeface="华文细黑"/>
                          <a:cs typeface="Times New Roman"/>
                        </a:rPr>
                        <a:t>含电容器电路</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baseline="0">
                        <a:effectLst/>
                        <a:latin typeface="Times New Roman"/>
                        <a:ea typeface="华文细黑"/>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 </a:t>
                      </a:r>
                      <a:endParaRPr lang="zh-CN" sz="2800" kern="100" baseline="0" dirty="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 </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8753">
                <a:tc>
                  <a:txBody>
                    <a:bodyPr/>
                    <a:lstStyle/>
                    <a:p>
                      <a:pPr algn="ctr">
                        <a:lnSpc>
                          <a:spcPct val="150000"/>
                        </a:lnSpc>
                        <a:spcAft>
                          <a:spcPts val="0"/>
                        </a:spcAft>
                      </a:pPr>
                      <a:r>
                        <a:rPr lang="zh-CN" sz="2800" kern="100" baseline="0">
                          <a:effectLst/>
                          <a:latin typeface="Times New Roman"/>
                          <a:ea typeface="华文细黑"/>
                          <a:cs typeface="Times New Roman"/>
                        </a:rPr>
                        <a:t>交流纯电电路</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baseline="0">
                        <a:effectLst/>
                        <a:latin typeface="Times New Roman"/>
                        <a:ea typeface="华文细黑"/>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 </a:t>
                      </a:r>
                      <a:endParaRPr lang="zh-CN" sz="2800" kern="100" baseline="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 </a:t>
                      </a:r>
                      <a:endParaRPr lang="zh-CN" sz="2800" kern="100" baseline="0" dirty="0">
                        <a:effectLst/>
                        <a:latin typeface="宋体"/>
                        <a:cs typeface="Courier New"/>
                      </a:endParaRPr>
                    </a:p>
                  </a:txBody>
                  <a:tcPr marL="30318" marR="3031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2296" name="Picture 8" descr="E:\贾文2016\二轮\考前三个月\物理 人教（通用）\644.T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09873" y="2180266"/>
            <a:ext cx="859389" cy="876303"/>
          </a:xfrm>
          <a:prstGeom prst="rect">
            <a:avLst/>
          </a:prstGeom>
          <a:noFill/>
          <a:extLst>
            <a:ext uri="{909E8E84-426E-40DD-AFC4-6F175D3DCCD1}">
              <a14:hiddenFill xmlns:a14="http://schemas.microsoft.com/office/drawing/2010/main" xmlns="">
                <a:solidFill>
                  <a:srgbClr val="FFFFFF"/>
                </a:solidFill>
              </a14:hiddenFill>
            </a:ext>
          </a:extLst>
        </p:spPr>
      </p:pic>
      <p:pic>
        <p:nvPicPr>
          <p:cNvPr id="12295" name="Picture 7" descr="E:\贾文2016\二轮\考前三个月\物理 人教（通用）\643.TIF"/>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364766" y="3274127"/>
            <a:ext cx="764651" cy="940588"/>
          </a:xfrm>
          <a:prstGeom prst="rect">
            <a:avLst/>
          </a:prstGeom>
          <a:noFill/>
          <a:extLst>
            <a:ext uri="{909E8E84-426E-40DD-AFC4-6F175D3DCCD1}">
              <a14:hiddenFill xmlns:a14="http://schemas.microsoft.com/office/drawing/2010/main" xmlns="">
                <a:solidFill>
                  <a:srgbClr val="FFFFFF"/>
                </a:solidFill>
              </a14:hiddenFill>
            </a:ext>
          </a:extLst>
        </p:spPr>
      </p:pic>
      <p:pic>
        <p:nvPicPr>
          <p:cNvPr id="12294" name="Picture 6" descr="E:\贾文2016\二轮\考前三个月\物理 人教（通用）\642.TIF"/>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288620" y="4313899"/>
            <a:ext cx="876303" cy="974425"/>
          </a:xfrm>
          <a:prstGeom prst="rect">
            <a:avLst/>
          </a:prstGeom>
          <a:noFill/>
          <a:extLst>
            <a:ext uri="{909E8E84-426E-40DD-AFC4-6F175D3DCCD1}">
              <a14:hiddenFill xmlns:a14="http://schemas.microsoft.com/office/drawing/2010/main" xmlns="">
                <a:solidFill>
                  <a:srgbClr val="FFFFFF"/>
                </a:solidFill>
              </a14:hiddenFill>
            </a:ext>
          </a:extLst>
        </p:spPr>
      </p:pic>
      <p:pic>
        <p:nvPicPr>
          <p:cNvPr id="12293" name="Picture 5" descr="E:\贾文2016\二轮\考前三个月\物理 人教（通用）\645.TIF"/>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286917" y="5422128"/>
            <a:ext cx="859389" cy="910141"/>
          </a:xfrm>
          <a:prstGeom prst="rect">
            <a:avLst/>
          </a:prstGeom>
          <a:noFill/>
          <a:extLst>
            <a:ext uri="{909E8E84-426E-40DD-AFC4-6F175D3DCCD1}">
              <a14:hiddenFill xmlns:a14="http://schemas.microsoft.com/office/drawing/2010/main" xmlns="">
                <a:solidFill>
                  <a:srgbClr val="FFFFFF"/>
                </a:solidFill>
              </a14:hiddenFill>
            </a:ext>
          </a:extLst>
        </p:spPr>
      </p:pic>
      <p:sp>
        <p:nvSpPr>
          <p:cNvPr id="35" name="Rectangle 21">
            <a:hlinkClick r:id="rId7"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6" name="Rectangle 21">
            <a:hlinkClick r:id="rId8"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7" name="Rectangle 21">
            <a:hlinkClick r:id="rId9"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8" name="Rectangle 21">
            <a:hlinkClick r:id="rId10"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39" name="Rectangle 21">
            <a:hlinkClick r:id="rId11"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0" name="Rectangle 21">
            <a:hlinkClick r:id="rId12"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1" name="Rectangle 21">
            <a:hlinkClick r:id="rId13"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2" name="Rectangle 21">
            <a:hlinkClick r:id="rId14"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43" name="Rectangle 21">
            <a:hlinkClick r:id="rId15"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4" name="Rectangle 21">
            <a:hlinkClick r:id="rId16"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6" name="Rectangle 21">
            <a:hlinkClick r:id="rId17"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7" name="Rectangle 21">
            <a:hlinkClick r:id="rId18"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8" name="Rectangle 21">
            <a:hlinkClick r:id="rId19"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9" name="Rectangle 21">
            <a:hlinkClick r:id="rId20"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0" name="Rectangle 21">
            <a:hlinkClick r:id="rId21"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2" name="Rectangle 21">
            <a:hlinkClick r:id="rId22"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66645551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矩形 19"/>
          <p:cNvSpPr/>
          <p:nvPr/>
        </p:nvSpPr>
        <p:spPr>
          <a:xfrm>
            <a:off x="544543" y="713810"/>
            <a:ext cx="10964697" cy="656077"/>
          </a:xfrm>
          <a:prstGeom prst="rect">
            <a:avLst/>
          </a:prstGeom>
        </p:spPr>
        <p:txBody>
          <a:bodyPr>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latin typeface="Times New Roman"/>
                <a:ea typeface="华文细黑"/>
                <a:cs typeface="Times New Roman"/>
              </a:rPr>
              <a:t>欧姆定律表达式自上而下为：</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871849766"/>
              </p:ext>
            </p:extLst>
          </p:nvPr>
        </p:nvGraphicFramePr>
        <p:xfrm>
          <a:off x="678547" y="1512292"/>
          <a:ext cx="6626225" cy="1290638"/>
        </p:xfrm>
        <a:graphic>
          <a:graphicData uri="http://schemas.openxmlformats.org/presentationml/2006/ole">
            <p:oleObj spid="_x0000_s14223" name="文档" r:id="rId3" imgW="6625678" imgH="1290206" progId="Word.Document.12">
              <p:embed/>
            </p:oleObj>
          </a:graphicData>
        </a:graphic>
      </p:graphicFrame>
      <p:graphicFrame>
        <p:nvGraphicFramePr>
          <p:cNvPr id="35" name="对象 34"/>
          <p:cNvGraphicFramePr>
            <a:graphicFrameLocks noChangeAspect="1"/>
          </p:cNvGraphicFramePr>
          <p:nvPr>
            <p:extLst>
              <p:ext uri="{D42A27DB-BD31-4B8C-83A1-F6EECF244321}">
                <p14:modId xmlns:p14="http://schemas.microsoft.com/office/powerpoint/2010/main" xmlns="" val="2932761590"/>
              </p:ext>
            </p:extLst>
          </p:nvPr>
        </p:nvGraphicFramePr>
        <p:xfrm>
          <a:off x="622598" y="2565698"/>
          <a:ext cx="6626225" cy="1290638"/>
        </p:xfrm>
        <a:graphic>
          <a:graphicData uri="http://schemas.openxmlformats.org/presentationml/2006/ole">
            <p:oleObj spid="_x0000_s14224" name="文档" r:id="rId4" imgW="6625678" imgH="1290566" progId="Word.Document.12">
              <p:embed/>
            </p:oleObj>
          </a:graphicData>
        </a:graphic>
      </p:graphicFrame>
      <p:graphicFrame>
        <p:nvGraphicFramePr>
          <p:cNvPr id="36" name="对象 35"/>
          <p:cNvGraphicFramePr>
            <a:graphicFrameLocks noChangeAspect="1"/>
          </p:cNvGraphicFramePr>
          <p:nvPr>
            <p:extLst>
              <p:ext uri="{D42A27DB-BD31-4B8C-83A1-F6EECF244321}">
                <p14:modId xmlns:p14="http://schemas.microsoft.com/office/powerpoint/2010/main" xmlns="" val="2096909276"/>
              </p:ext>
            </p:extLst>
          </p:nvPr>
        </p:nvGraphicFramePr>
        <p:xfrm>
          <a:off x="653176" y="3553490"/>
          <a:ext cx="6624638" cy="1279525"/>
        </p:xfrm>
        <a:graphic>
          <a:graphicData uri="http://schemas.openxmlformats.org/presentationml/2006/ole">
            <p:oleObj spid="_x0000_s14225" name="文档" r:id="rId5" imgW="6625678" imgH="1290566" progId="Word.Document.12">
              <p:embed/>
            </p:oleObj>
          </a:graphicData>
        </a:graphic>
      </p:graphicFrame>
      <p:sp>
        <p:nvSpPr>
          <p:cNvPr id="4" name="矩形 3"/>
          <p:cNvSpPr/>
          <p:nvPr/>
        </p:nvSpPr>
        <p:spPr>
          <a:xfrm>
            <a:off x="544543" y="4520074"/>
            <a:ext cx="8920506" cy="1949508"/>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能量转化情况自上而下依次为：</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电能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内能；电能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内能＋其他能；</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电能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内能＋电场能；电能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内能</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37" name="Rectangle 21">
            <a:hlinkClick r:id="rId6"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38" name="Rectangle 21">
            <a:hlinkClick r:id="rId7"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9" name="Rectangle 21">
            <a:hlinkClick r:id="rId8"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40" name="Rectangle 21">
            <a:hlinkClick r:id="rId9"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41" name="Rectangle 21">
            <a:hlinkClick r:id="rId10"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2" name="Rectangle 21">
            <a:hlinkClick r:id="rId11"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3" name="Rectangle 21">
            <a:hlinkClick r:id="rId12"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4" name="Rectangle 21">
            <a:hlinkClick r:id="rId13"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45" name="Rectangle 21">
            <a:hlinkClick r:id="rId14"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6" name="Rectangle 21">
            <a:hlinkClick r:id="rId15"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8" name="Rectangle 21">
            <a:hlinkClick r:id="rId16"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9" name="Rectangle 21">
            <a:hlinkClick r:id="rId17"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0" name="Rectangle 21">
            <a:hlinkClick r:id="rId18"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1" name="Rectangle 21">
            <a:hlinkClick r:id="rId19"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2" name="Rectangle 21">
            <a:hlinkClick r:id="rId20"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3" name="Rectangle 21">
            <a:hlinkClick r:id="rId21"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253767294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750"/>
                                        <p:tgtEl>
                                          <p:spTgt spid="20"/>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750"/>
                                        <p:tgtEl>
                                          <p:spTgt spid="2"/>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blinds(horizontal)">
                                      <p:cBhvr>
                                        <p:cTn id="15" dur="750"/>
                                        <p:tgtEl>
                                          <p:spTgt spid="35"/>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blinds(horizontal)">
                                      <p:cBhvr>
                                        <p:cTn id="19" dur="750"/>
                                        <p:tgtEl>
                                          <p:spTgt spid="36"/>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blinds(horizontal)">
                                      <p:cBhvr>
                                        <p:cTn id="23" dur="750"/>
                                        <p:tgtEl>
                                          <p:spTgt spid="4">
                                            <p:txEl>
                                              <p:pRg st="0" end="0"/>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blinds(horizontal)">
                                      <p:cBhvr>
                                        <p:cTn id="27" dur="750"/>
                                        <p:tgtEl>
                                          <p:spTgt spid="4">
                                            <p:txEl>
                                              <p:pRg st="1" end="1"/>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Effect transition="in" filter="blinds(horizontal)">
                                      <p:cBhvr>
                                        <p:cTn id="31" dur="75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90550" y="602730"/>
            <a:ext cx="11524006" cy="13031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5.</a:t>
            </a:r>
            <a:r>
              <a:rPr lang="zh-CN" altLang="zh-CN" sz="2800" kern="100" dirty="0">
                <a:latin typeface="Times New Roman"/>
                <a:ea typeface="华文细黑"/>
                <a:cs typeface="Times New Roman"/>
              </a:rPr>
              <a:t>对电路中的特殊元件如何进行等效处理是简化电路的关键之一，请根据你的体会和所学的知识，完成下面的表格</a:t>
            </a:r>
            <a:r>
              <a:rPr lang="en-US" altLang="zh-CN" sz="2800" kern="100" dirty="0">
                <a:latin typeface="Times New Roman"/>
                <a:ea typeface="华文细黑"/>
              </a:rPr>
              <a:t>.</a:t>
            </a:r>
            <a:endParaRPr lang="zh-CN" altLang="zh-CN" sz="1050" kern="100" dirty="0">
              <a:latin typeface="宋体"/>
              <a:cs typeface="Courier New"/>
            </a:endParaRPr>
          </a:p>
        </p:txBody>
      </p:sp>
      <p:graphicFrame>
        <p:nvGraphicFramePr>
          <p:cNvPr id="4" name="表格 3"/>
          <p:cNvGraphicFramePr>
            <a:graphicFrameLocks noGrp="1"/>
          </p:cNvGraphicFramePr>
          <p:nvPr>
            <p:extLst>
              <p:ext uri="{D42A27DB-BD31-4B8C-83A1-F6EECF244321}">
                <p14:modId xmlns:p14="http://schemas.microsoft.com/office/powerpoint/2010/main" xmlns="" val="3924391764"/>
              </p:ext>
            </p:extLst>
          </p:nvPr>
        </p:nvGraphicFramePr>
        <p:xfrm>
          <a:off x="2162024" y="2026744"/>
          <a:ext cx="7866364" cy="4592609"/>
        </p:xfrm>
        <a:graphic>
          <a:graphicData uri="http://schemas.openxmlformats.org/drawingml/2006/table">
            <a:tbl>
              <a:tblPr/>
              <a:tblGrid>
                <a:gridCol w="5825150"/>
                <a:gridCol w="2041214"/>
              </a:tblGrid>
              <a:tr h="656087">
                <a:tc>
                  <a:txBody>
                    <a:bodyPr/>
                    <a:lstStyle/>
                    <a:p>
                      <a:pPr algn="ctr">
                        <a:lnSpc>
                          <a:spcPct val="150000"/>
                        </a:lnSpc>
                        <a:spcAft>
                          <a:spcPts val="0"/>
                        </a:spcAft>
                      </a:pPr>
                      <a:r>
                        <a:rPr lang="zh-CN" sz="2800" kern="100" baseline="0" dirty="0">
                          <a:effectLst/>
                          <a:latin typeface="Times New Roman"/>
                          <a:ea typeface="华文细黑"/>
                          <a:cs typeface="Times New Roman"/>
                        </a:rPr>
                        <a:t>元件</a:t>
                      </a:r>
                      <a:endParaRPr lang="zh-CN" sz="2800" kern="100" baseline="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a:effectLst/>
                          <a:latin typeface="Times New Roman"/>
                          <a:ea typeface="华文细黑"/>
                          <a:cs typeface="Times New Roman"/>
                        </a:rPr>
                        <a:t>处理方法</a:t>
                      </a:r>
                      <a:endParaRPr lang="zh-CN" sz="2800" kern="100" baseline="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6087">
                <a:tc>
                  <a:txBody>
                    <a:bodyPr/>
                    <a:lstStyle/>
                    <a:p>
                      <a:pPr algn="just">
                        <a:lnSpc>
                          <a:spcPct val="150000"/>
                        </a:lnSpc>
                        <a:spcAft>
                          <a:spcPts val="0"/>
                        </a:spcAft>
                      </a:pPr>
                      <a:r>
                        <a:rPr lang="en-US" sz="2800" kern="100" baseline="0" dirty="0" smtClean="0">
                          <a:effectLst/>
                          <a:latin typeface="宋体"/>
                          <a:ea typeface="华文细黑"/>
                          <a:cs typeface="Times New Roman"/>
                        </a:rPr>
                        <a:t> ①</a:t>
                      </a:r>
                      <a:r>
                        <a:rPr lang="zh-CN" sz="2800" kern="100" baseline="0" dirty="0">
                          <a:effectLst/>
                          <a:latin typeface="Times New Roman"/>
                          <a:ea typeface="华文细黑"/>
                          <a:cs typeface="Times New Roman"/>
                        </a:rPr>
                        <a:t>电路中并联的理想电压表</a:t>
                      </a:r>
                      <a:endParaRPr lang="zh-CN" sz="2800" kern="100" baseline="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 </a:t>
                      </a:r>
                      <a:endParaRPr lang="zh-CN" sz="2800" kern="100" baseline="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6087">
                <a:tc>
                  <a:txBody>
                    <a:bodyPr/>
                    <a:lstStyle/>
                    <a:p>
                      <a:pPr algn="just">
                        <a:lnSpc>
                          <a:spcPct val="150000"/>
                        </a:lnSpc>
                        <a:spcAft>
                          <a:spcPts val="0"/>
                        </a:spcAft>
                      </a:pPr>
                      <a:r>
                        <a:rPr lang="en-US" sz="2800" kern="100" baseline="0" dirty="0" smtClean="0">
                          <a:effectLst/>
                          <a:latin typeface="宋体"/>
                          <a:ea typeface="华文细黑"/>
                          <a:cs typeface="Times New Roman"/>
                        </a:rPr>
                        <a:t> ②</a:t>
                      </a:r>
                      <a:r>
                        <a:rPr lang="zh-CN" sz="2800" kern="100" baseline="0" dirty="0">
                          <a:effectLst/>
                          <a:latin typeface="Times New Roman"/>
                          <a:ea typeface="华文细黑"/>
                          <a:cs typeface="Times New Roman"/>
                        </a:rPr>
                        <a:t>电路中充电完毕的电容器</a:t>
                      </a:r>
                      <a:endParaRPr lang="zh-CN" sz="2800" kern="100" baseline="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 </a:t>
                      </a:r>
                      <a:endParaRPr lang="zh-CN" sz="2800" kern="100" baseline="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6087">
                <a:tc>
                  <a:txBody>
                    <a:bodyPr/>
                    <a:lstStyle/>
                    <a:p>
                      <a:pPr algn="just">
                        <a:lnSpc>
                          <a:spcPct val="150000"/>
                        </a:lnSpc>
                        <a:spcAft>
                          <a:spcPts val="0"/>
                        </a:spcAft>
                      </a:pPr>
                      <a:r>
                        <a:rPr lang="en-US" sz="2800" kern="100" baseline="0" dirty="0" smtClean="0">
                          <a:effectLst/>
                          <a:latin typeface="宋体"/>
                          <a:ea typeface="华文细黑"/>
                          <a:cs typeface="Times New Roman"/>
                        </a:rPr>
                        <a:t> ③</a:t>
                      </a:r>
                      <a:r>
                        <a:rPr lang="zh-CN" sz="2800" kern="100" baseline="0" dirty="0">
                          <a:effectLst/>
                          <a:latin typeface="Times New Roman"/>
                          <a:ea typeface="华文细黑"/>
                          <a:cs typeface="Times New Roman"/>
                        </a:rPr>
                        <a:t>反接的理想二极管</a:t>
                      </a:r>
                      <a:endParaRPr lang="zh-CN" sz="2800" kern="100" baseline="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 </a:t>
                      </a:r>
                      <a:endParaRPr lang="zh-CN" sz="2800" kern="100" baseline="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6087">
                <a:tc>
                  <a:txBody>
                    <a:bodyPr/>
                    <a:lstStyle/>
                    <a:p>
                      <a:pPr algn="just">
                        <a:lnSpc>
                          <a:spcPct val="150000"/>
                        </a:lnSpc>
                        <a:spcAft>
                          <a:spcPts val="0"/>
                        </a:spcAft>
                      </a:pPr>
                      <a:r>
                        <a:rPr lang="en-US" sz="2800" kern="100" baseline="0" dirty="0" smtClean="0">
                          <a:effectLst/>
                          <a:latin typeface="宋体"/>
                          <a:ea typeface="华文细黑"/>
                          <a:cs typeface="Times New Roman"/>
                        </a:rPr>
                        <a:t> ④</a:t>
                      </a:r>
                      <a:r>
                        <a:rPr lang="zh-CN" sz="2800" kern="100" baseline="0" dirty="0">
                          <a:effectLst/>
                          <a:latin typeface="Times New Roman"/>
                          <a:ea typeface="华文细黑"/>
                          <a:cs typeface="Times New Roman"/>
                        </a:rPr>
                        <a:t>电流变化时的理想电感器</a:t>
                      </a:r>
                      <a:endParaRPr lang="zh-CN" sz="2800" kern="100" baseline="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a:effectLst/>
                          <a:latin typeface="Times New Roman"/>
                          <a:ea typeface="华文细黑"/>
                          <a:cs typeface="Courier New"/>
                        </a:rPr>
                        <a:t> </a:t>
                      </a:r>
                      <a:endParaRPr lang="zh-CN" sz="2800" kern="100" baseline="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6087">
                <a:tc>
                  <a:txBody>
                    <a:bodyPr/>
                    <a:lstStyle/>
                    <a:p>
                      <a:pPr algn="just">
                        <a:lnSpc>
                          <a:spcPct val="150000"/>
                        </a:lnSpc>
                        <a:spcAft>
                          <a:spcPts val="0"/>
                        </a:spcAft>
                      </a:pPr>
                      <a:r>
                        <a:rPr lang="en-US" sz="2800" kern="100" baseline="0" dirty="0" smtClean="0">
                          <a:effectLst/>
                          <a:latin typeface="宋体"/>
                          <a:ea typeface="华文细黑"/>
                          <a:cs typeface="Times New Roman"/>
                        </a:rPr>
                        <a:t> ⑤</a:t>
                      </a:r>
                      <a:r>
                        <a:rPr lang="zh-CN" sz="2800" kern="100" baseline="0" dirty="0">
                          <a:effectLst/>
                          <a:latin typeface="Times New Roman"/>
                          <a:ea typeface="华文细黑"/>
                          <a:cs typeface="Times New Roman"/>
                        </a:rPr>
                        <a:t>电路中串联的理想电流表</a:t>
                      </a:r>
                      <a:endParaRPr lang="zh-CN" sz="2800" kern="100" baseline="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 </a:t>
                      </a:r>
                      <a:endParaRPr lang="zh-CN" sz="2800" kern="100" baseline="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56087">
                <a:tc>
                  <a:txBody>
                    <a:bodyPr/>
                    <a:lstStyle/>
                    <a:p>
                      <a:pPr algn="just">
                        <a:lnSpc>
                          <a:spcPct val="150000"/>
                        </a:lnSpc>
                        <a:spcAft>
                          <a:spcPts val="0"/>
                        </a:spcAft>
                      </a:pPr>
                      <a:r>
                        <a:rPr lang="en-US" sz="2800" kern="100" baseline="0" dirty="0" smtClean="0">
                          <a:effectLst/>
                          <a:latin typeface="宋体"/>
                          <a:ea typeface="华文细黑"/>
                          <a:cs typeface="Times New Roman"/>
                        </a:rPr>
                        <a:t> ⑥</a:t>
                      </a:r>
                      <a:r>
                        <a:rPr lang="zh-CN" sz="2800" kern="100" baseline="0" dirty="0">
                          <a:effectLst/>
                          <a:latin typeface="Times New Roman"/>
                          <a:ea typeface="华文细黑"/>
                          <a:cs typeface="Times New Roman"/>
                        </a:rPr>
                        <a:t>高频交流电通过大容值电容器</a:t>
                      </a:r>
                      <a:endParaRPr lang="zh-CN" sz="2800" kern="100" baseline="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baseline="0" dirty="0">
                          <a:effectLst/>
                          <a:latin typeface="Times New Roman"/>
                          <a:ea typeface="华文细黑"/>
                          <a:cs typeface="Courier New"/>
                        </a:rPr>
                        <a:t> </a:t>
                      </a:r>
                      <a:endParaRPr lang="zh-CN" sz="2800" kern="100" baseline="0" dirty="0">
                        <a:effectLst/>
                        <a:latin typeface="宋体"/>
                        <a:cs typeface="Courier New"/>
                      </a:endParaRPr>
                    </a:p>
                  </a:txBody>
                  <a:tcPr marL="15159" marR="151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8" name="Rectangle 21">
            <a:hlinkClick r:id="rId2" action="ppaction://hlinksldjump"/>
          </p:cNvPr>
          <p:cNvSpPr>
            <a:spLocks noChangeArrowheads="1"/>
          </p:cNvSpPr>
          <p:nvPr/>
        </p:nvSpPr>
        <p:spPr bwMode="auto">
          <a:xfrm>
            <a:off x="44288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9" name="Rectangle 21">
            <a:hlinkClick r:id="rId3" action="ppaction://hlinksldjump"/>
          </p:cNvPr>
          <p:cNvSpPr>
            <a:spLocks noChangeArrowheads="1"/>
          </p:cNvSpPr>
          <p:nvPr/>
        </p:nvSpPr>
        <p:spPr bwMode="auto">
          <a:xfrm>
            <a:off x="48563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35" name="Rectangle 21">
            <a:hlinkClick r:id="rId4" action="ppaction://hlinksldjump"/>
          </p:cNvPr>
          <p:cNvSpPr>
            <a:spLocks noChangeArrowheads="1"/>
          </p:cNvSpPr>
          <p:nvPr/>
        </p:nvSpPr>
        <p:spPr bwMode="auto">
          <a:xfrm>
            <a:off x="52837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36" name="Rectangle 21">
            <a:hlinkClick r:id="rId5" action="ppaction://hlinksldjump"/>
          </p:cNvPr>
          <p:cNvSpPr>
            <a:spLocks noChangeArrowheads="1"/>
          </p:cNvSpPr>
          <p:nvPr/>
        </p:nvSpPr>
        <p:spPr bwMode="auto">
          <a:xfrm>
            <a:off x="571124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7" name="Rectangle 21">
            <a:hlinkClick r:id="rId6" action="ppaction://hlinksldjump"/>
          </p:cNvPr>
          <p:cNvSpPr>
            <a:spLocks noChangeArrowheads="1"/>
          </p:cNvSpPr>
          <p:nvPr/>
        </p:nvSpPr>
        <p:spPr bwMode="auto">
          <a:xfrm>
            <a:off x="613870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38" name="Rectangle 21">
            <a:hlinkClick r:id="rId7" action="ppaction://hlinksldjump"/>
          </p:cNvPr>
          <p:cNvSpPr>
            <a:spLocks noChangeArrowheads="1"/>
          </p:cNvSpPr>
          <p:nvPr/>
        </p:nvSpPr>
        <p:spPr bwMode="auto">
          <a:xfrm>
            <a:off x="656616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9" name="Rectangle 21">
            <a:hlinkClick r:id="rId8" action="ppaction://hlinksldjump"/>
          </p:cNvPr>
          <p:cNvSpPr>
            <a:spLocks noChangeArrowheads="1"/>
          </p:cNvSpPr>
          <p:nvPr/>
        </p:nvSpPr>
        <p:spPr bwMode="auto">
          <a:xfrm>
            <a:off x="69936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0" name="Rectangle 21">
            <a:hlinkClick r:id="rId9" action="ppaction://hlinksldjump"/>
          </p:cNvPr>
          <p:cNvSpPr>
            <a:spLocks noChangeArrowheads="1"/>
          </p:cNvSpPr>
          <p:nvPr/>
        </p:nvSpPr>
        <p:spPr bwMode="auto">
          <a:xfrm>
            <a:off x="742108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41" name="Rectangle 21">
            <a:hlinkClick r:id="rId10" action="ppaction://hlinksldjump"/>
          </p:cNvPr>
          <p:cNvSpPr>
            <a:spLocks noChangeArrowheads="1"/>
          </p:cNvSpPr>
          <p:nvPr/>
        </p:nvSpPr>
        <p:spPr bwMode="auto">
          <a:xfrm>
            <a:off x="78485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2" name="Rectangle 21">
            <a:hlinkClick r:id="rId11" action="ppaction://hlinksldjump"/>
          </p:cNvPr>
          <p:cNvSpPr>
            <a:spLocks noChangeArrowheads="1"/>
          </p:cNvSpPr>
          <p:nvPr/>
        </p:nvSpPr>
        <p:spPr bwMode="auto">
          <a:xfrm>
            <a:off x="830079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4" name="Rectangle 21">
            <a:hlinkClick r:id="rId12" action="ppaction://hlinksldjump"/>
          </p:cNvPr>
          <p:cNvSpPr>
            <a:spLocks noChangeArrowheads="1"/>
          </p:cNvSpPr>
          <p:nvPr/>
        </p:nvSpPr>
        <p:spPr bwMode="auto">
          <a:xfrm>
            <a:off x="931715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5" name="Rectangle 21">
            <a:hlinkClick r:id="rId13" action="ppaction://hlinksldjump"/>
          </p:cNvPr>
          <p:cNvSpPr>
            <a:spLocks noChangeArrowheads="1"/>
          </p:cNvSpPr>
          <p:nvPr/>
        </p:nvSpPr>
        <p:spPr bwMode="auto">
          <a:xfrm>
            <a:off x="982533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6" name="Rectangle 21">
            <a:hlinkClick r:id="rId14" action="ppaction://hlinksldjump"/>
          </p:cNvPr>
          <p:cNvSpPr>
            <a:spLocks noChangeArrowheads="1"/>
          </p:cNvSpPr>
          <p:nvPr/>
        </p:nvSpPr>
        <p:spPr bwMode="auto">
          <a:xfrm>
            <a:off x="10330781"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7" name="Rectangle 21">
            <a:hlinkClick r:id="rId15" action="ppaction://hlinksldjump"/>
          </p:cNvPr>
          <p:cNvSpPr>
            <a:spLocks noChangeArrowheads="1"/>
          </p:cNvSpPr>
          <p:nvPr/>
        </p:nvSpPr>
        <p:spPr bwMode="auto">
          <a:xfrm>
            <a:off x="108362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8" name="Rectangle 21">
            <a:hlinkClick r:id="rId16" action="ppaction://hlinksldjump"/>
          </p:cNvPr>
          <p:cNvSpPr>
            <a:spLocks noChangeArrowheads="1"/>
          </p:cNvSpPr>
          <p:nvPr/>
        </p:nvSpPr>
        <p:spPr bwMode="auto">
          <a:xfrm>
            <a:off x="1134167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9" name="Rectangle 21">
            <a:hlinkClick r:id="rId17" action="ppaction://hlinksldjump"/>
          </p:cNvPr>
          <p:cNvSpPr>
            <a:spLocks noChangeArrowheads="1"/>
          </p:cNvSpPr>
          <p:nvPr/>
        </p:nvSpPr>
        <p:spPr bwMode="auto">
          <a:xfrm>
            <a:off x="880897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Tree>
    <p:extLst>
      <p:ext uri="{BB962C8B-B14F-4D97-AF65-F5344CB8AC3E}">
        <p14:creationId xmlns:p14="http://schemas.microsoft.com/office/powerpoint/2010/main" xmlns="" val="227841505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3311</TotalTime>
  <Words>1395</Words>
  <Application>Microsoft Office PowerPoint</Application>
  <PresentationFormat>自定义</PresentationFormat>
  <Paragraphs>573</Paragraphs>
  <Slides>26</Slides>
  <Notes>0</Notes>
  <HiddenSlides>5</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26</vt:i4>
      </vt:variant>
    </vt:vector>
  </HeadingPairs>
  <TitlesOfParts>
    <vt:vector size="29" baseType="lpstr">
      <vt:lpstr>Office 主题</vt:lpstr>
      <vt:lpstr>文档</vt:lpstr>
      <vt:lpstr>Equation</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2913</cp:revision>
  <dcterms:created xsi:type="dcterms:W3CDTF">2014-10-15T07:25:01Z</dcterms:created>
  <dcterms:modified xsi:type="dcterms:W3CDTF">2017-01-17T00:01:46Z</dcterms:modified>
</cp:coreProperties>
</file>