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553" r:id="rId3"/>
    <p:sldId id="648" r:id="rId4"/>
    <p:sldId id="650" r:id="rId5"/>
    <p:sldId id="651" r:id="rId6"/>
    <p:sldId id="641" r:id="rId7"/>
    <p:sldId id="645" r:id="rId8"/>
    <p:sldId id="649" r:id="rId9"/>
    <p:sldId id="646" r:id="rId10"/>
    <p:sldId id="555" r:id="rId11"/>
    <p:sldId id="642" r:id="rId12"/>
    <p:sldId id="652" r:id="rId13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464" autoAdjust="0"/>
    <p:restoredTop sz="99765" autoAdjust="0"/>
  </p:normalViewPr>
  <p:slideViewPr>
    <p:cSldViewPr>
      <p:cViewPr>
        <p:scale>
          <a:sx n="75" d="100"/>
          <a:sy n="75" d="100"/>
        </p:scale>
        <p:origin x="-570" y="-10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package" Target="../embeddings/Microsoft_Office_Word___7.docx"/><Relationship Id="rId3" Type="http://schemas.openxmlformats.org/officeDocument/2006/relationships/package" Target="../embeddings/Microsoft_Office_Word___4.docx"/><Relationship Id="rId7" Type="http://schemas.openxmlformats.org/officeDocument/2006/relationships/slide" Target="slide7.xml"/><Relationship Id="rId12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0" Type="http://schemas.openxmlformats.org/officeDocument/2006/relationships/slide" Target="slide10.xml"/><Relationship Id="rId4" Type="http://schemas.openxmlformats.org/officeDocument/2006/relationships/package" Target="../embeddings/Microsoft_Office_Word___5.docx"/><Relationship Id="rId9" Type="http://schemas.openxmlformats.org/officeDocument/2006/relationships/slide" Target="slide9.xml"/><Relationship Id="rId14" Type="http://schemas.openxmlformats.org/officeDocument/2006/relationships/package" Target="../embeddings/Microsoft_Office_Word___8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package" Target="../embeddings/Microsoft_Office_Word___12.docx"/><Relationship Id="rId3" Type="http://schemas.openxmlformats.org/officeDocument/2006/relationships/slide" Target="slide3.xml"/><Relationship Id="rId7" Type="http://schemas.openxmlformats.org/officeDocument/2006/relationships/slide" Target="slide9.xml"/><Relationship Id="rId12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slide" Target="slide8.xml"/><Relationship Id="rId11" Type="http://schemas.openxmlformats.org/officeDocument/2006/relationships/package" Target="../embeddings/Microsoft_Office_Word___10.docx"/><Relationship Id="rId5" Type="http://schemas.openxmlformats.org/officeDocument/2006/relationships/slide" Target="slide7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package" Target="../embeddings/Microsoft_Office_Word___13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5.xml"/><Relationship Id="rId7" Type="http://schemas.openxmlformats.org/officeDocument/2006/relationships/slide" Target="slide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7.xml"/><Relationship Id="rId11" Type="http://schemas.openxmlformats.org/officeDocument/2006/relationships/package" Target="../embeddings/Microsoft_Office_Word___1.docx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11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10" Type="http://schemas.openxmlformats.org/officeDocument/2006/relationships/package" Target="../embeddings/Microsoft_Office_Word___2.docx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44888" y="2164130"/>
            <a:ext cx="9439926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功与能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44888" y="1773610"/>
            <a:ext cx="24626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1" i="1" dirty="0">
                <a:solidFill>
                  <a:schemeClr val="accent6">
                    <a:lumMod val="75000"/>
                  </a:schemeClr>
                </a:solidFill>
                <a:latin typeface="华文细黑" pitchFamily="2" charset="-122"/>
                <a:ea typeface="华文细黑" pitchFamily="2" charset="-122"/>
              </a:rPr>
              <a:t>基础知识再重温</a:t>
            </a:r>
            <a:endParaRPr lang="en-US" altLang="zh-CN" sz="1600" b="1" i="1" dirty="0">
              <a:solidFill>
                <a:schemeClr val="accent6">
                  <a:lumMod val="7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7170" name="Picture 2" descr="C:\Users\Administrator\Desktop\新建文件夹\风景图片\a7019296_s.jpg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556" b="13994"/>
          <a:stretch/>
        </p:blipFill>
        <p:spPr bwMode="auto">
          <a:xfrm>
            <a:off x="406" y="4519588"/>
            <a:ext cx="121896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106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74934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18127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61321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04515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47708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90902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34095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1938" y="861817"/>
            <a:ext cx="11409907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判断机械能是否守恒的方法有哪些？机械能守恒的常用表达式有哪些？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机械能是否守恒的判断：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用做功来判断，看重力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或弹簧弹力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以外的其他力做功的代数和是否为零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用能量转化来判断，看是否有机械能转化为其他形式的能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对绳子突然绷紧、物体间碰撞等问题，机械能一般不守恒，除非题目中有特别说明或暗示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机械能守恒的常用表达式：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spc="100" baseline="-25000" dirty="0">
                <a:latin typeface="Times New Roman"/>
                <a:ea typeface="华文细黑"/>
                <a:cs typeface="Courier New"/>
              </a:rPr>
              <a:t>k1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spc="100" baseline="-25000" dirty="0">
                <a:latin typeface="Times New Roman"/>
                <a:ea typeface="华文细黑"/>
                <a:cs typeface="Courier New"/>
              </a:rPr>
              <a:t>p1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spc="100" baseline="-25000" dirty="0">
                <a:latin typeface="Times New Roman"/>
                <a:ea typeface="华文细黑"/>
                <a:cs typeface="Courier New"/>
              </a:rPr>
              <a:t>k2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spc="100" baseline="-25000" dirty="0">
                <a:latin typeface="Times New Roman"/>
                <a:ea typeface="华文细黑"/>
                <a:cs typeface="Courier New"/>
              </a:rPr>
              <a:t>p2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spc="100" baseline="-250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spc="100" dirty="0" err="1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spc="100" dirty="0" err="1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spc="100" baseline="-250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spc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减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9050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9245188"/>
              </p:ext>
            </p:extLst>
          </p:nvPr>
        </p:nvGraphicFramePr>
        <p:xfrm>
          <a:off x="1197769" y="3789834"/>
          <a:ext cx="9794875" cy="1027112"/>
        </p:xfrm>
        <a:graphic>
          <a:graphicData uri="http://schemas.openxmlformats.org/presentationml/2006/ole">
            <p:oleObj spid="_x0000_s6582" name="文档" r:id="rId3" imgW="9791065" imgH="1033239" progId="Word.Document.12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3077120"/>
              </p:ext>
            </p:extLst>
          </p:nvPr>
        </p:nvGraphicFramePr>
        <p:xfrm>
          <a:off x="1620550" y="2895283"/>
          <a:ext cx="9367838" cy="1027112"/>
        </p:xfrm>
        <a:graphic>
          <a:graphicData uri="http://schemas.openxmlformats.org/presentationml/2006/ole">
            <p:oleObj spid="_x0000_s6583" name="文档" r:id="rId4" imgW="9366822" imgH="1029274" progId="Word.Document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78349" y="3058706"/>
            <a:ext cx="2980234" cy="559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j-ea"/>
                <a:ea typeface="+mj-ea"/>
              </a:rPr>
              <a:t>__________________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4934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18127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61321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04515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7708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90902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4095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20" name="矩形 19"/>
          <p:cNvSpPr/>
          <p:nvPr/>
        </p:nvSpPr>
        <p:spPr>
          <a:xfrm>
            <a:off x="300472" y="539314"/>
            <a:ext cx="11524006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下表是几个重要的功能关系，请说明各种功所对应的能量变化，并填好下面的表格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52277789"/>
              </p:ext>
            </p:extLst>
          </p:nvPr>
        </p:nvGraphicFramePr>
        <p:xfrm>
          <a:off x="1939131" y="1773610"/>
          <a:ext cx="8312150" cy="1036638"/>
        </p:xfrm>
        <a:graphic>
          <a:graphicData uri="http://schemas.openxmlformats.org/presentationml/2006/ole">
            <p:oleObj spid="_x0000_s6584" name="文档" r:id="rId12" imgW="8312339" imgH="1036773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2258462" y="2421682"/>
            <a:ext cx="7372319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/>
                <a:ea typeface="华文细黑"/>
                <a:cs typeface="Times New Roman"/>
              </a:rPr>
              <a:t>↓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↓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4267478"/>
              </p:ext>
            </p:extLst>
          </p:nvPr>
        </p:nvGraphicFramePr>
        <p:xfrm>
          <a:off x="583406" y="4653930"/>
          <a:ext cx="11023600" cy="1025525"/>
        </p:xfrm>
        <a:graphic>
          <a:graphicData uri="http://schemas.openxmlformats.org/presentationml/2006/ole">
            <p:oleObj spid="_x0000_s6585" name="文档" r:id="rId13" imgW="11022415" imgH="1030355" progId="Word.Document.12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0235660"/>
              </p:ext>
            </p:extLst>
          </p:nvPr>
        </p:nvGraphicFramePr>
        <p:xfrm>
          <a:off x="583406" y="5590034"/>
          <a:ext cx="11023600" cy="1025525"/>
        </p:xfrm>
        <a:graphic>
          <a:graphicData uri="http://schemas.openxmlformats.org/presentationml/2006/ole">
            <p:oleObj spid="_x0000_s6586" name="文档" r:id="rId14" imgW="11022415" imgH="1035042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7613581" y="2998902"/>
            <a:ext cx="29097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重力势能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变化</a:t>
            </a:r>
            <a:r>
              <a:rPr lang="en-US" altLang="zh-CN" sz="2800" dirty="0" err="1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en-US" altLang="zh-CN" sz="2800" i="1" dirty="0" err="1">
                <a:solidFill>
                  <a:srgbClr val="C00000"/>
                </a:solidFill>
                <a:latin typeface="Times New Roman"/>
                <a:ea typeface="华文细黑"/>
              </a:rPr>
              <a:t>E</a:t>
            </a:r>
            <a:r>
              <a:rPr lang="en-US" altLang="zh-CN" sz="2800" baseline="-25000" dirty="0" err="1">
                <a:solidFill>
                  <a:srgbClr val="C00000"/>
                </a:solidFill>
                <a:latin typeface="Times New Roman"/>
                <a:ea typeface="华文细黑"/>
              </a:rPr>
              <a:t>p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03318" y="3893210"/>
            <a:ext cx="29097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弹性势能变化</a:t>
            </a:r>
            <a:r>
              <a:rPr lang="en-US" altLang="zh-CN" sz="2800" dirty="0" err="1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en-US" altLang="zh-CN" sz="2800" i="1" dirty="0" err="1">
                <a:solidFill>
                  <a:srgbClr val="C00000"/>
                </a:solidFill>
                <a:latin typeface="Times New Roman"/>
                <a:ea typeface="华文细黑"/>
              </a:rPr>
              <a:t>E</a:t>
            </a:r>
            <a:r>
              <a:rPr lang="en-US" altLang="zh-CN" sz="2800" baseline="-25000" dirty="0" err="1">
                <a:solidFill>
                  <a:srgbClr val="C00000"/>
                </a:solidFill>
                <a:latin typeface="Times New Roman"/>
                <a:ea typeface="华文细黑"/>
              </a:rPr>
              <a:t>p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088174" y="4820310"/>
            <a:ext cx="21916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动能变化</a:t>
            </a:r>
            <a:r>
              <a:rPr lang="en-US" altLang="zh-CN" sz="2800" dirty="0" err="1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en-US" altLang="zh-CN" sz="2800" i="1" dirty="0" err="1">
                <a:solidFill>
                  <a:srgbClr val="C00000"/>
                </a:solidFill>
                <a:latin typeface="Times New Roman"/>
                <a:ea typeface="华文细黑"/>
              </a:rPr>
              <a:t>E</a:t>
            </a:r>
            <a:r>
              <a:rPr lang="en-US" altLang="zh-CN" sz="2800" baseline="-25000" dirty="0" err="1">
                <a:solidFill>
                  <a:srgbClr val="C00000"/>
                </a:solidFill>
                <a:latin typeface="Times New Roman"/>
                <a:ea typeface="华文细黑"/>
              </a:rPr>
              <a:t>k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139862" y="5787674"/>
            <a:ext cx="2430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机械能变化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E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95732" y="3950145"/>
            <a:ext cx="2980234" cy="559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j-ea"/>
                <a:ea typeface="+mj-ea"/>
              </a:rPr>
              <a:t>__________________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047534" y="4859794"/>
            <a:ext cx="2366900" cy="559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j-ea"/>
                <a:ea typeface="+mj-ea"/>
              </a:rPr>
              <a:t>______________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129702" y="5785738"/>
            <a:ext cx="2512512" cy="559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j-ea"/>
                <a:ea typeface="+mj-ea"/>
              </a:rPr>
              <a:t>_____________</a:t>
            </a:r>
            <a:r>
              <a:rPr lang="en-US" altLang="zh-CN" dirty="0" smtClean="0">
                <a:latin typeface="+mj-ea"/>
              </a:rPr>
              <a:t>_</a:t>
            </a:r>
            <a:r>
              <a:rPr lang="en-US" altLang="zh-CN" dirty="0" smtClean="0">
                <a:latin typeface="+mj-ea"/>
                <a:ea typeface="+mj-ea"/>
              </a:rPr>
              <a:t>_</a:t>
            </a:r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7683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6" grpId="0"/>
      <p:bldP spid="26" grpId="1"/>
      <p:bldP spid="29" grpId="0"/>
      <p:bldP spid="29" grpId="1"/>
      <p:bldP spid="31" grpId="0"/>
      <p:bldP spid="3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8203758" y="4559324"/>
            <a:ext cx="3391780" cy="13785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en-US" altLang="zh-CN" dirty="0" smtClean="0">
                <a:latin typeface="+mj-ea"/>
              </a:rPr>
              <a:t>_______</a:t>
            </a:r>
            <a:r>
              <a:rPr lang="en-US" altLang="zh-CN" dirty="0" smtClean="0">
                <a:latin typeface="+mj-ea"/>
                <a:ea typeface="+mj-ea"/>
              </a:rPr>
              <a:t>___</a:t>
            </a:r>
            <a:r>
              <a:rPr lang="en-US" altLang="zh-CN" dirty="0" smtClean="0">
                <a:latin typeface="+mj-ea"/>
              </a:rPr>
              <a:t>____________</a:t>
            </a:r>
            <a:r>
              <a:rPr lang="en-US" altLang="zh-CN" dirty="0" smtClean="0">
                <a:latin typeface="+mj-ea"/>
                <a:ea typeface="+mj-ea"/>
              </a:rPr>
              <a:t>______________</a:t>
            </a:r>
            <a:r>
              <a:rPr lang="en-US" altLang="zh-CN" dirty="0" smtClean="0">
                <a:latin typeface="+mj-ea"/>
              </a:rPr>
              <a:t>_____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1156" y="3573810"/>
            <a:ext cx="5227389" cy="559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j-ea"/>
              </a:rPr>
              <a:t>_</a:t>
            </a:r>
            <a:r>
              <a:rPr lang="en-US" altLang="zh-CN" dirty="0" smtClean="0">
                <a:latin typeface="+mj-ea"/>
                <a:ea typeface="+mj-ea"/>
              </a:rPr>
              <a:t>___</a:t>
            </a:r>
            <a:r>
              <a:rPr lang="en-US" altLang="zh-CN" dirty="0" smtClean="0">
                <a:latin typeface="+mj-ea"/>
              </a:rPr>
              <a:t>____________</a:t>
            </a:r>
            <a:r>
              <a:rPr lang="en-US" altLang="zh-CN" dirty="0" smtClean="0">
                <a:latin typeface="+mj-ea"/>
                <a:ea typeface="+mj-ea"/>
              </a:rPr>
              <a:t>______________</a:t>
            </a:r>
            <a:r>
              <a:rPr lang="en-US" altLang="zh-CN" dirty="0" smtClean="0">
                <a:latin typeface="+mj-ea"/>
              </a:rPr>
              <a:t>___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183438" y="2736169"/>
            <a:ext cx="3101242" cy="559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j-ea"/>
              </a:rPr>
              <a:t>_</a:t>
            </a:r>
            <a:r>
              <a:rPr lang="en-US" altLang="zh-CN" dirty="0" smtClean="0">
                <a:latin typeface="+mj-ea"/>
                <a:ea typeface="+mj-ea"/>
              </a:rPr>
              <a:t>__________________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193598" y="1783770"/>
            <a:ext cx="2819311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j-ea"/>
              </a:rPr>
              <a:t>_</a:t>
            </a:r>
            <a:r>
              <a:rPr lang="en-US" altLang="zh-CN" dirty="0" smtClean="0">
                <a:latin typeface="+mj-ea"/>
                <a:ea typeface="+mj-ea"/>
              </a:rPr>
              <a:t>________________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82596" y="967860"/>
            <a:ext cx="3101242" cy="559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j-ea"/>
              </a:rPr>
              <a:t>_</a:t>
            </a:r>
            <a:r>
              <a:rPr lang="en-US" altLang="zh-CN" dirty="0" smtClean="0">
                <a:latin typeface="+mj-ea"/>
                <a:ea typeface="+mj-ea"/>
              </a:rPr>
              <a:t>__________________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74934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18127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61321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04515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7708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90902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34095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02986072"/>
              </p:ext>
            </p:extLst>
          </p:nvPr>
        </p:nvGraphicFramePr>
        <p:xfrm>
          <a:off x="448102" y="745178"/>
          <a:ext cx="11023600" cy="1025525"/>
        </p:xfrm>
        <a:graphic>
          <a:graphicData uri="http://schemas.openxmlformats.org/presentationml/2006/ole">
            <p:oleObj spid="_x0000_s4714" name="文档" r:id="rId10" imgW="11022415" imgH="1036484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9412448"/>
              </p:ext>
            </p:extLst>
          </p:nvPr>
        </p:nvGraphicFramePr>
        <p:xfrm>
          <a:off x="1039401" y="1608579"/>
          <a:ext cx="9947275" cy="1219200"/>
        </p:xfrm>
        <a:graphic>
          <a:graphicData uri="http://schemas.openxmlformats.org/presentationml/2006/ole">
            <p:oleObj spid="_x0000_s4715" name="文档" r:id="rId11" imgW="9945793" imgH="1223952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1926153"/>
              </p:ext>
            </p:extLst>
          </p:nvPr>
        </p:nvGraphicFramePr>
        <p:xfrm>
          <a:off x="1116395" y="2535218"/>
          <a:ext cx="9794875" cy="1027112"/>
        </p:xfrm>
        <a:graphic>
          <a:graphicData uri="http://schemas.openxmlformats.org/presentationml/2006/ole">
            <p:oleObj spid="_x0000_s4716" name="文档" r:id="rId12" imgW="9791065" imgH="1035042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09921506"/>
              </p:ext>
            </p:extLst>
          </p:nvPr>
        </p:nvGraphicFramePr>
        <p:xfrm>
          <a:off x="262558" y="3409474"/>
          <a:ext cx="11023600" cy="1025525"/>
        </p:xfrm>
        <a:graphic>
          <a:graphicData uri="http://schemas.openxmlformats.org/presentationml/2006/ole">
            <p:oleObj spid="_x0000_s4717" name="文档" r:id="rId13" imgW="11022415" imgH="1031797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22283784"/>
              </p:ext>
            </p:extLst>
          </p:nvPr>
        </p:nvGraphicFramePr>
        <p:xfrm>
          <a:off x="491713" y="4668138"/>
          <a:ext cx="11042650" cy="1117600"/>
        </p:xfrm>
        <a:graphic>
          <a:graphicData uri="http://schemas.openxmlformats.org/presentationml/2006/ole">
            <p:oleObj spid="_x0000_s4718" name="文档" r:id="rId14" imgW="11022415" imgH="1119042" progId="Word.Document.12">
              <p:embed/>
            </p:oleObj>
          </a:graphicData>
        </a:graphic>
      </p:graphicFrame>
      <p:sp>
        <p:nvSpPr>
          <p:cNvPr id="28" name="矩形 27"/>
          <p:cNvSpPr/>
          <p:nvPr/>
        </p:nvSpPr>
        <p:spPr>
          <a:xfrm>
            <a:off x="8687494" y="940882"/>
            <a:ext cx="3028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系统内能变化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E</a:t>
            </a:r>
            <a:r>
              <a:rPr lang="zh-CN" altLang="zh-CN" sz="2800" baseline="-25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内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34238" y="1734906"/>
            <a:ext cx="2550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电势能变化</a:t>
            </a:r>
            <a:r>
              <a:rPr lang="en-US" altLang="zh-CN" sz="2800" dirty="0" err="1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en-US" altLang="zh-CN" sz="2800" i="1" dirty="0" err="1">
                <a:solidFill>
                  <a:srgbClr val="C00000"/>
                </a:solidFill>
                <a:latin typeface="Times New Roman"/>
                <a:ea typeface="华文细黑"/>
              </a:rPr>
              <a:t>E</a:t>
            </a:r>
            <a:r>
              <a:rPr lang="en-US" altLang="zh-CN" sz="2800" baseline="-25000" dirty="0" err="1">
                <a:solidFill>
                  <a:srgbClr val="C00000"/>
                </a:solidFill>
                <a:latin typeface="Times New Roman"/>
                <a:ea typeface="华文细黑"/>
              </a:rPr>
              <a:t>p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164147" y="2742238"/>
            <a:ext cx="29097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电能变化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E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dirty="0" err="1">
                <a:solidFill>
                  <a:srgbClr val="C00000"/>
                </a:solidFill>
                <a:latin typeface="Times New Roman"/>
                <a:ea typeface="华文细黑"/>
              </a:rPr>
              <a:t>IUt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73879" y="3543330"/>
            <a:ext cx="5153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电能转化为机械能：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E</a:t>
            </a:r>
            <a:r>
              <a:rPr lang="zh-CN" altLang="zh-CN" sz="2800" baseline="-25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电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E</a:t>
            </a:r>
            <a:r>
              <a:rPr lang="zh-CN" altLang="zh-CN" sz="2800" baseline="-25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机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16779" y="4489594"/>
            <a:ext cx="323838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其他形式能转化</a:t>
            </a:r>
            <a:r>
              <a:rPr lang="zh-CN" altLang="zh-CN" sz="28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</a:t>
            </a:r>
            <a:endParaRPr lang="en-US" altLang="zh-CN" sz="28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电能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E</a:t>
            </a:r>
            <a:r>
              <a:rPr lang="zh-CN" altLang="zh-CN" sz="2800" baseline="-25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其他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Δ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E</a:t>
            </a:r>
            <a:r>
              <a:rPr lang="zh-CN" altLang="zh-CN" sz="2800" baseline="-250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电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3437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30" grpId="0"/>
      <p:bldP spid="30" grpId="1"/>
      <p:bldP spid="32" grpId="0"/>
      <p:bldP spid="32" grpId="1"/>
      <p:bldP spid="34" grpId="0"/>
      <p:bldP spid="34" grpId="1"/>
      <p:bldP spid="36" grpId="0"/>
      <p:bldP spid="3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1953" y="1332821"/>
            <a:ext cx="10793813" cy="28170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功和功率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动能和动能定理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重力做功与重力势能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功能关系、机械能守恒定律及其应用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21482"/>
            <a:ext cx="2172553" cy="432056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考点要求重温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2096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74934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18127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61321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04515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7708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90902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34095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21474"/>
            <a:ext cx="2172553" cy="432056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要点方法回顾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1938" y="1197546"/>
            <a:ext cx="11409907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如何求解恒力的功、变力的功和合力的功？方法主要有哪些？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495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74934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18127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61321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04515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47708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90902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34095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1065" y="621482"/>
            <a:ext cx="11755638" cy="32421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做功：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Fl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两种理解：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与在力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的方向上通过的位移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的乘积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在位移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方向的分力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与位移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的乘积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在恒力大小不确定时，也可以用动能定理求解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做功的求解方法：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5955135"/>
              </p:ext>
            </p:extLst>
          </p:nvPr>
        </p:nvGraphicFramePr>
        <p:xfrm>
          <a:off x="314643" y="3932238"/>
          <a:ext cx="11561762" cy="1919287"/>
        </p:xfrm>
        <a:graphic>
          <a:graphicData uri="http://schemas.openxmlformats.org/presentationml/2006/ole">
            <p:oleObj spid="_x0000_s1197" name="文档" r:id="rId11" imgW="11563244" imgH="19226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69405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74934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18127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61321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04515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47708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90902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34095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2878" y="779072"/>
            <a:ext cx="11524006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在曲线运动或往返运动时，滑动摩擦力、空气阻力的功等于力和路程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不是位移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的乘积，即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，式中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为物体运动的路程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的功率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恒定，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利用动能定理及功能关系等方法根据做功的效果求解，即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合力的功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-25000" dirty="0">
                <a:latin typeface="Times New Roman" pitchFamily="18" charset="0"/>
                <a:ea typeface="华文细黑"/>
                <a:cs typeface="Times New Roman" pitchFamily="18" charset="0"/>
              </a:rPr>
              <a:t>合</a:t>
            </a:r>
            <a:r>
              <a:rPr lang="zh-CN" altLang="zh-CN" sz="2800" kern="1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2800" i="1" kern="100" dirty="0" err="1">
                <a:latin typeface="Times New Roman" pitchFamily="18" charset="0"/>
                <a:ea typeface="Times New Roman"/>
                <a:cs typeface="Times New Roman" pitchFamily="18" charset="0"/>
              </a:rPr>
              <a:t>l</a:t>
            </a:r>
            <a:r>
              <a:rPr lang="en-US" altLang="zh-CN" sz="2800" kern="100" dirty="0" err="1">
                <a:latin typeface="Times New Roman" pitchFamily="18" charset="0"/>
                <a:ea typeface="Times New Roman"/>
                <a:cs typeface="Times New Roman" pitchFamily="18" charset="0"/>
              </a:rPr>
              <a:t>cos</a:t>
            </a:r>
            <a:r>
              <a:rPr lang="en-US" altLang="zh-CN" sz="2800" kern="1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2800" i="1" kern="100" dirty="0">
                <a:latin typeface="Times New Roman" pitchFamily="18" charset="0"/>
                <a:ea typeface="Times New Roman"/>
                <a:cs typeface="Times New Roman" pitchFamily="18" charset="0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是恒力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W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，要注意各功的正负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5823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74934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18127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61321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04515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47708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90902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34095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6881" y="861817"/>
            <a:ext cx="11524006" cy="3618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一对作用力与反作用力所做的功一定相等吗？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作用力与反作用力总是大小相等，方向相反，同时存在，同时消失，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但它们分别作用在两个不同的物体上，而这两个物体各自发生的位移却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是不确定的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所以作用力做功时，反作用力可能做功，也可能不做功，可能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做正功，也可能做负功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0739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74934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18127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61321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04515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47708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90902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34095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1458" y="801033"/>
            <a:ext cx="11409907" cy="49330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摩擦力做功有哪些特点？一对静摩擦力和一对滑动摩擦力的功有什么区别？它们都能把机械能转化为其他形式的能吗？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摩擦力既可以做正功，也可以做负功，还可以不做功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一对静摩擦力的功的代数和总为零，静摩擦力起着传递机械能的作用，而没有机械能转化为其他形式的能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一对滑动摩擦力的功的代数和等于摩擦力与相对位移的乘积，其值为负值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W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滑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相对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滑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相对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，即机械能转化为内能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293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74934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18127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61321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04515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7708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90902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34095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1938" y="861817"/>
            <a:ext cx="11409907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什么是平均功率和瞬时功率，写出求解平均功率和瞬时功率的公式，并指明公式中各字母的含义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8780540"/>
              </p:ext>
            </p:extLst>
          </p:nvPr>
        </p:nvGraphicFramePr>
        <p:xfrm>
          <a:off x="426894" y="2349674"/>
          <a:ext cx="11204575" cy="1830388"/>
        </p:xfrm>
        <a:graphic>
          <a:graphicData uri="http://schemas.openxmlformats.org/presentationml/2006/ole">
            <p:oleObj spid="_x0000_s3366" name="文档" r:id="rId10" imgW="11205210" imgH="1831061" progId="Word.Document.12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3792291"/>
              </p:ext>
            </p:extLst>
          </p:nvPr>
        </p:nvGraphicFramePr>
        <p:xfrm>
          <a:off x="457835" y="4077866"/>
          <a:ext cx="6329363" cy="854075"/>
        </p:xfrm>
        <a:graphic>
          <a:graphicData uri="http://schemas.openxmlformats.org/presentationml/2006/ole">
            <p:oleObj spid="_x0000_s3367" name="文档" r:id="rId11" imgW="6331187" imgH="853178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69139" y="4780599"/>
            <a:ext cx="11409907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瞬时功率：瞬时功率对应物体运动过程中的某一时刻，其计算公式为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i="1" kern="100" dirty="0" err="1">
                <a:latin typeface="Book Antiqua"/>
                <a:ea typeface="华文细黑"/>
                <a:cs typeface="Times New Roman"/>
              </a:rPr>
              <a:t>v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为该时刻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Book Antiqua"/>
                <a:ea typeface="华文细黑"/>
                <a:cs typeface="Times New Roman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0688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74934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18127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61321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04515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47708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90902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34095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0092" y="502370"/>
            <a:ext cx="11639246" cy="61881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如何理解动能定理？应用动能定理解题的基本思路是怎样的？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对动能定理的理解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总功是指各力做功的代数和，但要特别注意各功的正负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正功表示该力作为动力对物体做功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负功表示该力作为阻力对物体做功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动能定理是标量式，所以不能说在哪个方向上运用动能定理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应用动能定理解题的基本思路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明确研究对象和过程，找出初、末状态的速度情况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对物体进行受力分析，明确各个力的做功情况，包括大小、正负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有些力在运动过程中不是始终存在的，计算功时要注意它们各自对应的位移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如果运动过程包含几个物理过程，此时可以分段考虑，也可以视为一个整体列动能定理方程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20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3156</TotalTime>
  <Words>465</Words>
  <Application>Microsoft Office PowerPoint</Application>
  <PresentationFormat>自定义</PresentationFormat>
  <Paragraphs>141</Paragraphs>
  <Slides>12</Slides>
  <Notes>0</Notes>
  <HiddenSlides>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2635</cp:revision>
  <dcterms:created xsi:type="dcterms:W3CDTF">2014-10-15T07:25:01Z</dcterms:created>
  <dcterms:modified xsi:type="dcterms:W3CDTF">2017-01-17T00:01:12Z</dcterms:modified>
</cp:coreProperties>
</file>