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553" r:id="rId3"/>
    <p:sldId id="659" r:id="rId4"/>
    <p:sldId id="641" r:id="rId5"/>
    <p:sldId id="661" r:id="rId6"/>
    <p:sldId id="660" r:id="rId7"/>
    <p:sldId id="645" r:id="rId8"/>
    <p:sldId id="662" r:id="rId9"/>
    <p:sldId id="663" r:id="rId10"/>
    <p:sldId id="649" r:id="rId11"/>
    <p:sldId id="664" r:id="rId12"/>
    <p:sldId id="665" r:id="rId13"/>
    <p:sldId id="666" r:id="rId14"/>
    <p:sldId id="667" r:id="rId15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CC"/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8464" autoAdjust="0"/>
    <p:restoredTop sz="99765" autoAdjust="0"/>
  </p:normalViewPr>
  <p:slideViewPr>
    <p:cSldViewPr>
      <p:cViewPr>
        <p:scale>
          <a:sx n="75" d="100"/>
          <a:sy n="75" d="100"/>
        </p:scale>
        <p:origin x="-570" y="-108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0.xml"/><Relationship Id="rId5" Type="http://schemas.openxmlformats.org/officeDocument/2006/relationships/slide" Target="slide7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slide" Target="slide12.xml"/><Relationship Id="rId7" Type="http://schemas.openxmlformats.org/officeDocument/2006/relationships/slide" Target="slide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16.docx"/><Relationship Id="rId5" Type="http://schemas.openxmlformats.org/officeDocument/2006/relationships/package" Target="../embeddings/Microsoft_Office_Word___15.docx"/><Relationship Id="rId10" Type="http://schemas.openxmlformats.org/officeDocument/2006/relationships/slide" Target="slide10.xml"/><Relationship Id="rId4" Type="http://schemas.openxmlformats.org/officeDocument/2006/relationships/package" Target="../embeddings/Microsoft_Office_Word___14.docx"/><Relationship Id="rId9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0.xml"/><Relationship Id="rId5" Type="http://schemas.openxmlformats.org/officeDocument/2006/relationships/slide" Target="slide7.xml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package" Target="../embeddings/Microsoft_Office_Word___17.docx"/><Relationship Id="rId7" Type="http://schemas.openxmlformats.org/officeDocument/2006/relationships/slide" Target="slide10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slide" Target="slide7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image" Target="../media/image22.png"/><Relationship Id="rId7" Type="http://schemas.openxmlformats.org/officeDocument/2006/relationships/slide" Target="slide7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slide" Target="slide4.xml"/><Relationship Id="rId5" Type="http://schemas.openxmlformats.org/officeDocument/2006/relationships/slide" Target="slide3.xml"/><Relationship Id="rId4" Type="http://schemas.openxmlformats.org/officeDocument/2006/relationships/package" Target="../embeddings/Microsoft_Office_Word___18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.docx"/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slide" Target="slide10.xml"/><Relationship Id="rId11" Type="http://schemas.openxmlformats.org/officeDocument/2006/relationships/package" Target="../embeddings/Microsoft_Office_Word___5.docx"/><Relationship Id="rId5" Type="http://schemas.openxmlformats.org/officeDocument/2006/relationships/slide" Target="slide7.xml"/><Relationship Id="rId10" Type="http://schemas.openxmlformats.org/officeDocument/2006/relationships/package" Target="../embeddings/Microsoft_Office_Word___4.docx"/><Relationship Id="rId4" Type="http://schemas.openxmlformats.org/officeDocument/2006/relationships/slide" Target="slide4.xml"/><Relationship Id="rId9" Type="http://schemas.openxmlformats.org/officeDocument/2006/relationships/package" Target="../embeddings/Microsoft_Office_Word___3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0.xml"/><Relationship Id="rId5" Type="http://schemas.openxmlformats.org/officeDocument/2006/relationships/slide" Target="slide7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slide" Target="slide6.xml"/><Relationship Id="rId7" Type="http://schemas.openxmlformats.org/officeDocument/2006/relationships/slide" Target="slide4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image" Target="../media/image8.png"/><Relationship Id="rId4" Type="http://schemas.openxmlformats.org/officeDocument/2006/relationships/package" Target="../embeddings/Microsoft_Office_Word___6.docx"/><Relationship Id="rId9" Type="http://schemas.openxmlformats.org/officeDocument/2006/relationships/slide" Target="slide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package" Target="../embeddings/Microsoft_Office_Word___7.docx"/><Relationship Id="rId7" Type="http://schemas.openxmlformats.org/officeDocument/2006/relationships/slide" Target="slide7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slide" Target="slide4.xml"/><Relationship Id="rId5" Type="http://schemas.openxmlformats.org/officeDocument/2006/relationships/slide" Target="slide3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0.xml"/><Relationship Id="rId5" Type="http://schemas.openxmlformats.org/officeDocument/2006/relationships/slide" Target="slide7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slide" Target="slide9.xml"/><Relationship Id="rId7" Type="http://schemas.openxmlformats.org/officeDocument/2006/relationships/slide" Target="slide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10.docx"/><Relationship Id="rId5" Type="http://schemas.openxmlformats.org/officeDocument/2006/relationships/package" Target="../embeddings/Microsoft_Office_Word___9.docx"/><Relationship Id="rId10" Type="http://schemas.openxmlformats.org/officeDocument/2006/relationships/slide" Target="slide10.xml"/><Relationship Id="rId4" Type="http://schemas.openxmlformats.org/officeDocument/2006/relationships/package" Target="../embeddings/Microsoft_Office_Word___8.docx"/><Relationship Id="rId9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package" Target="../embeddings/Microsoft_Office_Word___11.docx"/><Relationship Id="rId7" Type="http://schemas.openxmlformats.org/officeDocument/2006/relationships/slide" Target="slide4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slide" Target="slide3.xml"/><Relationship Id="rId5" Type="http://schemas.openxmlformats.org/officeDocument/2006/relationships/package" Target="../embeddings/Microsoft_Office_Word___13.docx"/><Relationship Id="rId4" Type="http://schemas.openxmlformats.org/officeDocument/2006/relationships/package" Target="../embeddings/Microsoft_Office_Word___12.docx"/><Relationship Id="rId9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244888" y="2164130"/>
            <a:ext cx="9439926" cy="1175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力与曲线运动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244888" y="1773610"/>
            <a:ext cx="246268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b="1" i="1" dirty="0">
                <a:solidFill>
                  <a:schemeClr val="accent6">
                    <a:lumMod val="75000"/>
                  </a:schemeClr>
                </a:solidFill>
                <a:latin typeface="华文细黑" pitchFamily="2" charset="-122"/>
                <a:ea typeface="华文细黑" pitchFamily="2" charset="-122"/>
              </a:rPr>
              <a:t>基础知识再重温</a:t>
            </a:r>
            <a:endParaRPr lang="en-US" altLang="zh-CN" sz="1600" b="1" i="1" dirty="0">
              <a:solidFill>
                <a:schemeClr val="accent6">
                  <a:lumMod val="75000"/>
                </a:schemeClr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17410" name="Picture 2" descr="C:\Users\Administrator\Desktop\新建文件夹\风景图片\computer_kuan_288814_14.jpg"/>
          <p:cNvPicPr preferRelativeResize="0"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5937" b="38591"/>
          <a:stretch/>
        </p:blipFill>
        <p:spPr bwMode="auto">
          <a:xfrm>
            <a:off x="406" y="4519588"/>
            <a:ext cx="12189600" cy="23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5106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2" action="ppaction://hlinksldjump"/>
          </p:cNvPr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30415" y="746914"/>
            <a:ext cx="11296938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卫星的运行及变轨遵循什么规律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983638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415574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847510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279446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xmlns="" val="2740688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73931" y="861817"/>
            <a:ext cx="11409907" cy="65684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卫星的绕行速度、角速度、周期与半径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关系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90835766"/>
              </p:ext>
            </p:extLst>
          </p:nvPr>
        </p:nvGraphicFramePr>
        <p:xfrm>
          <a:off x="486970" y="1845618"/>
          <a:ext cx="8724900" cy="1179513"/>
        </p:xfrm>
        <a:graphic>
          <a:graphicData uri="http://schemas.openxmlformats.org/presentationml/2006/ole">
            <p:oleObj spid="_x0000_s14485" name="文档" r:id="rId4" imgW="8724519" imgH="1179969" progId="Word.Document.12">
              <p:embed/>
            </p:oleObj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7236341"/>
              </p:ext>
            </p:extLst>
          </p:nvPr>
        </p:nvGraphicFramePr>
        <p:xfrm>
          <a:off x="486970" y="2974156"/>
          <a:ext cx="9358313" cy="1177925"/>
        </p:xfrm>
        <a:graphic>
          <a:graphicData uri="http://schemas.openxmlformats.org/presentationml/2006/ole">
            <p:oleObj spid="_x0000_s14486" name="文档" r:id="rId5" imgW="9354227" imgH="1179969" progId="Word.Document.12">
              <p:embed/>
            </p:oleObj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78231600"/>
              </p:ext>
            </p:extLst>
          </p:nvPr>
        </p:nvGraphicFramePr>
        <p:xfrm>
          <a:off x="486970" y="4194497"/>
          <a:ext cx="9356725" cy="1179513"/>
        </p:xfrm>
        <a:graphic>
          <a:graphicData uri="http://schemas.openxmlformats.org/presentationml/2006/ole">
            <p:oleObj spid="_x0000_s14487" name="文档" r:id="rId6" imgW="9354227" imgH="1181051" progId="Word.Document.12">
              <p:embed/>
            </p:oleObj>
          </a:graphicData>
        </a:graphic>
      </p:graphicFrame>
      <p:sp>
        <p:nvSpPr>
          <p:cNvPr id="2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983638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415574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847510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1279446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xmlns="" val="2782130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2" action="ppaction://hlinksldjump"/>
          </p:cNvPr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21938" y="765498"/>
            <a:ext cx="11409907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卫星的变轨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spc="50" dirty="0">
                <a:latin typeface="Times New Roman"/>
                <a:ea typeface="华文细黑"/>
                <a:cs typeface="Times New Roman"/>
              </a:rPr>
              <a:t>阻力作用下渐变：卫星线速度</a:t>
            </a:r>
            <a:r>
              <a:rPr lang="en-US" altLang="zh-CN" sz="2800" i="1" kern="100" spc="50" dirty="0">
                <a:latin typeface="Book Antiqua"/>
                <a:ea typeface="华文细黑"/>
                <a:cs typeface="Times New Roman"/>
              </a:rPr>
              <a:t>v</a:t>
            </a:r>
            <a:r>
              <a:rPr lang="zh-CN" altLang="zh-CN" sz="2800" kern="100" spc="50" dirty="0">
                <a:latin typeface="Times New Roman"/>
                <a:ea typeface="华文细黑"/>
                <a:cs typeface="Times New Roman"/>
              </a:rPr>
              <a:t>将增大，周期</a:t>
            </a:r>
            <a:r>
              <a:rPr lang="en-US" altLang="zh-CN" sz="2800" i="1" kern="100" spc="50" dirty="0">
                <a:latin typeface="Times New Roman"/>
                <a:ea typeface="华文细黑"/>
                <a:cs typeface="Courier New"/>
              </a:rPr>
              <a:t>T</a:t>
            </a:r>
            <a:r>
              <a:rPr lang="zh-CN" altLang="zh-CN" sz="2800" kern="100" spc="50" dirty="0">
                <a:latin typeface="Times New Roman"/>
                <a:ea typeface="华文细黑"/>
                <a:cs typeface="Times New Roman"/>
              </a:rPr>
              <a:t>将减小，向心加速度</a:t>
            </a:r>
            <a:r>
              <a:rPr lang="en-US" altLang="zh-CN" sz="2800" i="1" kern="100" spc="5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spc="50" dirty="0">
                <a:latin typeface="Times New Roman"/>
                <a:ea typeface="华文细黑"/>
                <a:cs typeface="Courier New"/>
              </a:rPr>
              <a:t> </a:t>
            </a:r>
            <a:r>
              <a:rPr lang="zh-CN" altLang="zh-CN" sz="2800" kern="100" spc="50" dirty="0">
                <a:latin typeface="Times New Roman"/>
                <a:ea typeface="华文细黑"/>
                <a:cs typeface="Times New Roman"/>
              </a:rPr>
              <a:t>将增大，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动能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E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将增大，势能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E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将减小，该过程有部分机械能转化为内能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摩擦生热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，因此卫星机械能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将减小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spc="50" dirty="0">
                <a:latin typeface="Times New Roman"/>
                <a:ea typeface="华文细黑"/>
                <a:cs typeface="Times New Roman"/>
              </a:rPr>
              <a:t>突变：要使卫星由较低的圆轨道进入较高的圆轨道，即增大轨道半径</a:t>
            </a:r>
            <a:r>
              <a:rPr lang="en-US" altLang="zh-CN" sz="2800" kern="100" spc="5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spc="50" dirty="0">
                <a:latin typeface="Times New Roman"/>
                <a:ea typeface="华文细黑"/>
                <a:cs typeface="Times New Roman"/>
              </a:rPr>
              <a:t>增大轨道高度</a:t>
            </a:r>
            <a:r>
              <a:rPr lang="en-US" altLang="zh-CN" sz="2800" i="1" kern="100" spc="5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spc="5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spc="50" dirty="0">
                <a:latin typeface="Times New Roman"/>
                <a:ea typeface="华文细黑"/>
                <a:cs typeface="Times New Roman"/>
              </a:rPr>
              <a:t>，一定要给卫星增加能量</a:t>
            </a:r>
            <a:r>
              <a:rPr lang="en-US" altLang="zh-CN" sz="2800" kern="100" spc="5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spc="50" dirty="0">
                <a:latin typeface="Times New Roman"/>
                <a:ea typeface="华文细黑"/>
                <a:cs typeface="Times New Roman"/>
              </a:rPr>
              <a:t>与在低轨道时比较，卫星在较高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轨道上的动能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E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减小，势能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E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增大，机械能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也增大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增加的机械能由化学能转化而来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983638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415574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847510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279446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xmlns="" val="1134933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21938" y="549474"/>
            <a:ext cx="11409907" cy="62376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同步卫星的四个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47231085"/>
              </p:ext>
            </p:extLst>
          </p:nvPr>
        </p:nvGraphicFramePr>
        <p:xfrm>
          <a:off x="263525" y="1392238"/>
          <a:ext cx="11653838" cy="5608637"/>
        </p:xfrm>
        <a:graphic>
          <a:graphicData uri="http://schemas.openxmlformats.org/presentationml/2006/ole">
            <p:oleObj spid="_x0000_s15391" name="文档" r:id="rId3" imgW="11655002" imgH="5621528" progId="Word.Document.12">
              <p:embed/>
            </p:oleObj>
          </a:graphicData>
        </a:graphic>
      </p:graphicFrame>
      <p:sp>
        <p:nvSpPr>
          <p:cNvPr id="2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983638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415574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847510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279446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8" action="ppaction://hlinksldjump"/>
          </p:cNvPr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6369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21938" y="477466"/>
            <a:ext cx="11409907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双星问题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spc="50" dirty="0">
                <a:latin typeface="Times New Roman"/>
                <a:ea typeface="华文细黑"/>
                <a:cs typeface="Times New Roman"/>
              </a:rPr>
              <a:t>如图所示，设双星的两子星的质量分别为</a:t>
            </a:r>
            <a:r>
              <a:rPr lang="en-US" altLang="zh-CN" sz="2800" i="1" kern="100" spc="5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spc="5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spc="5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i="1" kern="100" spc="5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spc="5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50" dirty="0">
                <a:latin typeface="Times New Roman"/>
                <a:ea typeface="华文细黑"/>
                <a:cs typeface="Times New Roman"/>
              </a:rPr>
              <a:t>，相距</a:t>
            </a:r>
            <a:r>
              <a:rPr lang="en-US" altLang="zh-CN" sz="2800" i="1" kern="100" spc="5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spc="5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spc="5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spc="5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spc="5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i="1" kern="100" spc="5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spc="5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50" dirty="0">
                <a:latin typeface="Times New Roman"/>
                <a:ea typeface="华文细黑"/>
                <a:cs typeface="Times New Roman"/>
              </a:rPr>
              <a:t>的线速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度分别为</a:t>
            </a:r>
            <a:r>
              <a:rPr lang="en-US" altLang="zh-CN" sz="2800" i="1" kern="100" dirty="0">
                <a:latin typeface="Book Antiqua"/>
                <a:ea typeface="华文细黑"/>
                <a:cs typeface="Times New Roman"/>
              </a:rPr>
              <a:t>v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i="1" kern="100" dirty="0">
                <a:latin typeface="Book Antiqua"/>
                <a:ea typeface="华文细黑"/>
                <a:cs typeface="Times New Roman"/>
              </a:rPr>
              <a:t>v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，角速度分别为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ω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ω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，由几何关系得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6386" name="Picture 2" descr="\\贾文\贾文\傆文件\二轮\考前三个月 物理 人教版（通用）改考钢\651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46968" y="2493690"/>
            <a:ext cx="3096477" cy="2542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321938" y="5518026"/>
            <a:ext cx="5929828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由万有引力定律和牛顿第二定律得：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35072606"/>
              </p:ext>
            </p:extLst>
          </p:nvPr>
        </p:nvGraphicFramePr>
        <p:xfrm>
          <a:off x="6058693" y="4960218"/>
          <a:ext cx="4645025" cy="2286000"/>
        </p:xfrm>
        <a:graphic>
          <a:graphicData uri="http://schemas.openxmlformats.org/presentationml/2006/ole">
            <p:oleObj spid="_x0000_s16407" name="文档" r:id="rId4" imgW="4644706" imgH="2285722" progId="Word.Document.12">
              <p:embed/>
            </p:oleObj>
          </a:graphicData>
        </a:graphic>
      </p:graphicFrame>
      <p:sp>
        <p:nvSpPr>
          <p:cNvPr id="2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983638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415574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847510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1279446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xmlns="" val="1676720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4566" y="770653"/>
            <a:ext cx="10793813" cy="582749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考点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运动的合成与分解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考点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抛体运动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考点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匀速圆周运动、角速度、线速度、向心加速度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考点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匀速圆周运动的向心力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考点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离心现象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考点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万有引力定律及其应用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考点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环绕速度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考点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第二宇宙速度和第三宇宙速度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考点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经典时空观和相对论时空观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189434"/>
            <a:ext cx="2172553" cy="432056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考点要求重温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2096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983638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415574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847510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279446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169114"/>
            <a:ext cx="2172553" cy="432056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要点方法回顾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30412" y="563490"/>
            <a:ext cx="11639246" cy="24342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怎样分析平抛运动问题？平抛运动有哪些规律？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平抛运动问题的分析方法：分解为水平方向上的匀速直线运动和竖直方向上的自由落体运动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即运动的合成与分解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平抛运动的运动规律：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71978020"/>
              </p:ext>
            </p:extLst>
          </p:nvPr>
        </p:nvGraphicFramePr>
        <p:xfrm>
          <a:off x="1458768" y="2957106"/>
          <a:ext cx="9272876" cy="3655342"/>
        </p:xfrm>
        <a:graphic>
          <a:graphicData uri="http://schemas.openxmlformats.org/drawingml/2006/table">
            <a:tbl>
              <a:tblPr/>
              <a:tblGrid>
                <a:gridCol w="963630"/>
                <a:gridCol w="1392895"/>
                <a:gridCol w="2030430"/>
                <a:gridCol w="2030430"/>
                <a:gridCol w="2855491"/>
              </a:tblGrid>
              <a:tr h="303364">
                <a:tc gridSpan="2"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平抛运动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水平分运动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竖直分运动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合运动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8586">
                <a:tc rowSpan="2"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速度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大小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 err="1">
                          <a:effectLst/>
                          <a:latin typeface="Book Antiqua"/>
                          <a:ea typeface="华文细黑"/>
                          <a:cs typeface="Times New Roman"/>
                        </a:rPr>
                        <a:t>v</a:t>
                      </a:r>
                      <a:r>
                        <a:rPr lang="en-US" sz="2800" i="1" kern="100" baseline="-250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i="1" kern="100" dirty="0">
                          <a:effectLst/>
                          <a:latin typeface="Book Antiqua"/>
                          <a:ea typeface="华文细黑"/>
                          <a:cs typeface="Times New Roman"/>
                        </a:rPr>
                        <a:t>v</a:t>
                      </a:r>
                      <a:r>
                        <a:rPr lang="en-US" sz="2800" kern="100" baseline="-25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 err="1">
                          <a:effectLst/>
                          <a:latin typeface="Book Antiqua"/>
                          <a:ea typeface="华文细黑"/>
                          <a:cs typeface="Times New Roman"/>
                        </a:rPr>
                        <a:t>v</a:t>
                      </a:r>
                      <a:r>
                        <a:rPr lang="en-US" sz="2800" i="1" kern="100" baseline="-250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y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gt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endParaRPr lang="zh-CN" sz="2800" u="sng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039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方向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轴正方向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y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轴正方向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9064">
                <a:tc rowSpan="2"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位移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大小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i="1" kern="100" dirty="0">
                          <a:effectLst/>
                          <a:latin typeface="Book Antiqua"/>
                          <a:ea typeface="华文细黑"/>
                          <a:cs typeface="Times New Roman"/>
                        </a:rPr>
                        <a:t>v</a:t>
                      </a:r>
                      <a:r>
                        <a:rPr lang="en-US" sz="2800" kern="100" baseline="-25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t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989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方向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轴正方向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y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轴正方向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54996968"/>
              </p:ext>
            </p:extLst>
          </p:nvPr>
        </p:nvGraphicFramePr>
        <p:xfrm>
          <a:off x="8183438" y="3566654"/>
          <a:ext cx="2257425" cy="660400"/>
        </p:xfrm>
        <a:graphic>
          <a:graphicData uri="http://schemas.openxmlformats.org/presentationml/2006/ole">
            <p:oleObj spid="_x0000_s8689" name="文档" r:id="rId7" imgW="2257008" imgH="659904" progId="Word.Document.12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71534450"/>
              </p:ext>
            </p:extLst>
          </p:nvPr>
        </p:nvGraphicFramePr>
        <p:xfrm>
          <a:off x="8336632" y="4108924"/>
          <a:ext cx="1951037" cy="985838"/>
        </p:xfrm>
        <a:graphic>
          <a:graphicData uri="http://schemas.openxmlformats.org/presentationml/2006/ole">
            <p:oleObj spid="_x0000_s8690" name="文档" r:id="rId8" imgW="1952066" imgH="990756" progId="Word.Document.12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14616456"/>
              </p:ext>
            </p:extLst>
          </p:nvPr>
        </p:nvGraphicFramePr>
        <p:xfrm>
          <a:off x="6023198" y="4877081"/>
          <a:ext cx="1554162" cy="985837"/>
        </p:xfrm>
        <a:graphic>
          <a:graphicData uri="http://schemas.openxmlformats.org/presentationml/2006/ole">
            <p:oleObj spid="_x0000_s8691" name="文档" r:id="rId9" imgW="1556036" imgH="990756" progId="Word.Document.12">
              <p:embed/>
            </p:oleObj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17393981"/>
              </p:ext>
            </p:extLst>
          </p:nvPr>
        </p:nvGraphicFramePr>
        <p:xfrm>
          <a:off x="8336632" y="5103264"/>
          <a:ext cx="1951037" cy="985838"/>
        </p:xfrm>
        <a:graphic>
          <a:graphicData uri="http://schemas.openxmlformats.org/presentationml/2006/ole">
            <p:oleObj spid="_x0000_s8692" name="文档" r:id="rId10" imgW="1952066" imgH="990756" progId="Word.Document.12">
              <p:embed/>
            </p:oleObj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89831855"/>
              </p:ext>
            </p:extLst>
          </p:nvPr>
        </p:nvGraphicFramePr>
        <p:xfrm>
          <a:off x="8336632" y="5678440"/>
          <a:ext cx="1951037" cy="985838"/>
        </p:xfrm>
        <a:graphic>
          <a:graphicData uri="http://schemas.openxmlformats.org/presentationml/2006/ole">
            <p:oleObj spid="_x0000_s8693" name="文档" r:id="rId11" imgW="1952066" imgH="99075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04912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圆角矩形 22">
            <a:hlinkClick r:id="rId2" action="ppaction://hlinksldjump"/>
          </p:cNvPr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14892" y="730414"/>
            <a:ext cx="11296938" cy="65684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竖直平面内的圆周运动模型有哪些，各有什么特点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983638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415574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847510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279446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0739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圆角矩形 22">
            <a:hlinkClick r:id="rId3" action="ppaction://hlinksldjump"/>
          </p:cNvPr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42087" y="740096"/>
            <a:ext cx="11185087" cy="65684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轻绳模型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3234549"/>
              </p:ext>
            </p:extLst>
          </p:nvPr>
        </p:nvGraphicFramePr>
        <p:xfrm>
          <a:off x="406574" y="1666040"/>
          <a:ext cx="11380787" cy="2349500"/>
        </p:xfrm>
        <a:graphic>
          <a:graphicData uri="http://schemas.openxmlformats.org/presentationml/2006/ole">
            <p:oleObj spid="_x0000_s10331" name="文档" r:id="rId4" imgW="11380449" imgH="2349844" progId="Word.Document.12">
              <p:embed/>
            </p:oleObj>
          </a:graphicData>
        </a:graphic>
      </p:graphicFrame>
      <p:pic>
        <p:nvPicPr>
          <p:cNvPr id="9218" name="Picture 2" descr="\\贾文\贾文\傆文件\二轮\考前三个月 物理 人教版（通用）改考钢\650A.T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02304" y="4042304"/>
            <a:ext cx="3985804" cy="2051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983638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415574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847510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1279446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4377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42087" y="740096"/>
            <a:ext cx="11185087" cy="65684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轻杆模型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56633066"/>
              </p:ext>
            </p:extLst>
          </p:nvPr>
        </p:nvGraphicFramePr>
        <p:xfrm>
          <a:off x="406574" y="1666040"/>
          <a:ext cx="11380787" cy="2349500"/>
        </p:xfrm>
        <a:graphic>
          <a:graphicData uri="http://schemas.openxmlformats.org/presentationml/2006/ole">
            <p:oleObj spid="_x0000_s11347" name="文档" r:id="rId3" imgW="11380449" imgH="2355973" progId="Word.Document.12">
              <p:embed/>
            </p:oleObj>
          </a:graphicData>
        </a:graphic>
      </p:graphicFrame>
      <p:pic>
        <p:nvPicPr>
          <p:cNvPr id="11267" name="Picture 3" descr="\\贾文\贾文\傆文件\二轮\考前三个月 物理 人教版（通用）改考钢\650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42871" y="4011341"/>
            <a:ext cx="4304670" cy="2097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983638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415574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847510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0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1279446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7576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2" action="ppaction://hlinksldjump"/>
          </p:cNvPr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97697" y="693490"/>
            <a:ext cx="11409907" cy="65684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万有引力定律有哪些具体的应用？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983638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415574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847510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279446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2931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30415" y="861817"/>
            <a:ext cx="11296938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万有引力定律：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式中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为万有引力常量，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6.67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N·m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/kg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是由卡文迪许通过扭秤实验测得的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50760645"/>
              </p:ext>
            </p:extLst>
          </p:nvPr>
        </p:nvGraphicFramePr>
        <p:xfrm>
          <a:off x="5410795" y="785818"/>
          <a:ext cx="1260475" cy="1055688"/>
        </p:xfrm>
        <a:graphic>
          <a:graphicData uri="http://schemas.openxmlformats.org/presentationml/2006/ole">
            <p:oleObj spid="_x0000_s12505" name="文档" r:id="rId4" imgW="1261174" imgH="1056278" progId="Word.Document.12">
              <p:embed/>
            </p:oleObj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61383842"/>
              </p:ext>
            </p:extLst>
          </p:nvPr>
        </p:nvGraphicFramePr>
        <p:xfrm>
          <a:off x="498902" y="2884210"/>
          <a:ext cx="9255125" cy="1239838"/>
        </p:xfrm>
        <a:graphic>
          <a:graphicData uri="http://schemas.openxmlformats.org/presentationml/2006/ole">
            <p:oleObj spid="_x0000_s12506" name="文档" r:id="rId5" imgW="9252754" imgH="1240897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86254" y="3645818"/>
            <a:ext cx="11296938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分析天体运动问题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把天体的运动看成是匀速圆周运动，其所需向心力由万有引力提供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2" name="对象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51655701"/>
              </p:ext>
            </p:extLst>
          </p:nvPr>
        </p:nvGraphicFramePr>
        <p:xfrm>
          <a:off x="527929" y="5142284"/>
          <a:ext cx="9255125" cy="1239838"/>
        </p:xfrm>
        <a:graphic>
          <a:graphicData uri="http://schemas.openxmlformats.org/presentationml/2006/ole">
            <p:oleObj spid="_x0000_s12507" name="文档" r:id="rId6" imgW="9252754" imgH="1243060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386254" y="5910282"/>
            <a:ext cx="9812557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应用时可根据实际情况选用适当的公式进行分析或计算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983638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415574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847510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1279446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1575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07268" y="837506"/>
            <a:ext cx="11639246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研究天体运动时，一般不考虑天体自转因素的影响，而认为物体在某天体表面的重力大小等于天体对物体的万有引力，即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mg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整理得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gR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，此式常称为黄金代换公式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55744488"/>
              </p:ext>
            </p:extLst>
          </p:nvPr>
        </p:nvGraphicFramePr>
        <p:xfrm>
          <a:off x="8568987" y="1457688"/>
          <a:ext cx="1260475" cy="1046162"/>
        </p:xfrm>
        <a:graphic>
          <a:graphicData uri="http://schemas.openxmlformats.org/presentationml/2006/ole">
            <p:oleObj spid="_x0000_s13499" name="文档" r:id="rId3" imgW="1261174" imgH="1055558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197937" y="2848438"/>
            <a:ext cx="10793813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天体质量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、密度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的估算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测出卫星绕天体做匀速圆周运动的半径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和周期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88369729"/>
              </p:ext>
            </p:extLst>
          </p:nvPr>
        </p:nvGraphicFramePr>
        <p:xfrm>
          <a:off x="285115" y="4415532"/>
          <a:ext cx="11242675" cy="1606550"/>
        </p:xfrm>
        <a:graphic>
          <a:graphicData uri="http://schemas.openxmlformats.org/presentationml/2006/ole">
            <p:oleObj spid="_x0000_s13500" name="文档" r:id="rId4" imgW="11243352" imgH="1607181" progId="Word.Document.12">
              <p:embed/>
            </p:oleObj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7207777"/>
              </p:ext>
            </p:extLst>
          </p:nvPr>
        </p:nvGraphicFramePr>
        <p:xfrm>
          <a:off x="285115" y="5569714"/>
          <a:ext cx="8442325" cy="1127125"/>
        </p:xfrm>
        <a:graphic>
          <a:graphicData uri="http://schemas.openxmlformats.org/presentationml/2006/ole">
            <p:oleObj spid="_x0000_s13501" name="文档" r:id="rId5" imgW="8539147" imgH="1142610" progId="Word.Document.12">
              <p:embed/>
            </p:oleObj>
          </a:graphicData>
        </a:graphic>
      </p:graphicFrame>
      <p:sp>
        <p:nvSpPr>
          <p:cNvPr id="2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983638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415574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847510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1279446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569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3126</TotalTime>
  <Words>482</Words>
  <Application>Microsoft Office PowerPoint</Application>
  <PresentationFormat>自定义</PresentationFormat>
  <Paragraphs>111</Paragraphs>
  <Slides>14</Slides>
  <Notes>0</Notes>
  <HiddenSlides>8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Office 主题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2610</cp:revision>
  <dcterms:created xsi:type="dcterms:W3CDTF">2014-10-15T07:25:01Z</dcterms:created>
  <dcterms:modified xsi:type="dcterms:W3CDTF">2017-01-17T00:00:58Z</dcterms:modified>
</cp:coreProperties>
</file>