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Default Extension="docx" ContentType="application/vnd.openxmlformats-officedocument.wordprocessingml.document"/>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450" r:id="rId2"/>
    <p:sldId id="553" r:id="rId3"/>
    <p:sldId id="651" r:id="rId4"/>
    <p:sldId id="648" r:id="rId5"/>
    <p:sldId id="641" r:id="rId6"/>
    <p:sldId id="645" r:id="rId7"/>
    <p:sldId id="652" r:id="rId8"/>
    <p:sldId id="649" r:id="rId9"/>
    <p:sldId id="646" r:id="rId10"/>
    <p:sldId id="555" r:id="rId11"/>
    <p:sldId id="653" r:id="rId12"/>
    <p:sldId id="654" r:id="rId13"/>
  </p:sldIdLst>
  <p:sldSz cx="12190413" cy="6859588"/>
  <p:notesSz cx="6858000" cy="9144000"/>
  <p:defaultTextStyle>
    <a:defPPr>
      <a:defRPr lang="zh-CN"/>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99CC"/>
    <a:srgbClr val="0000FF"/>
    <a:srgbClr val="9FCC3E"/>
    <a:srgbClr val="8CB208"/>
    <a:srgbClr val="3333FF"/>
    <a:srgbClr val="0066FF"/>
    <a:srgbClr val="E46C0A"/>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16D9F66E-5EB9-4882-86FB-DCBF35E3C3E4}" styleName="中度样式 4 - 强调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8464" autoAdjust="0"/>
    <p:restoredTop sz="99765" autoAdjust="0"/>
  </p:normalViewPr>
  <p:slideViewPr>
    <p:cSldViewPr>
      <p:cViewPr>
        <p:scale>
          <a:sx n="75" d="100"/>
          <a:sy n="75" d="100"/>
        </p:scale>
        <p:origin x="-570" y="-108"/>
      </p:cViewPr>
      <p:guideLst>
        <p:guide orient="horz" pos="2161"/>
        <p:guide pos="384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emf"/><Relationship Id="rId1" Type="http://schemas.openxmlformats.org/officeDocument/2006/relationships/image" Target="../media/image2.emf"/><Relationship Id="rId4" Type="http://schemas.openxmlformats.org/officeDocument/2006/relationships/image" Target="../media/image5.e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image" Target="../media/image7.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timing>
    <p:tnLst>
      <p:par>
        <p:cTn id="1" dur="indefinite" restart="never" nodeType="tmRoot"/>
      </p:par>
    </p:tnLst>
  </p:timing>
  <p:txStyles>
    <p:titleStyle>
      <a:lvl1pPr algn="ctr" defTabSz="1219170" rtl="0" eaLnBrk="1" latinLnBrk="0" hangingPunct="1">
        <a:spcBef>
          <a:spcPct val="0"/>
        </a:spcBef>
        <a:buNone/>
        <a:defRPr sz="5900" kern="1200">
          <a:solidFill>
            <a:schemeClr val="tx1"/>
          </a:solidFill>
          <a:latin typeface="+mj-lt"/>
          <a:ea typeface="+mj-ea"/>
          <a:cs typeface="+mj-cs"/>
        </a:defRPr>
      </a:lvl1pPr>
    </p:titleStyle>
    <p:bodyStyle>
      <a:lvl1pPr marL="457189" indent="-457189" algn="l" defTabSz="1219170" rtl="0" eaLnBrk="1" latinLnBrk="0" hangingPunct="1">
        <a:spcBef>
          <a:spcPct val="20000"/>
        </a:spcBef>
        <a:buFont typeface="Arial" pitchFamily="34" charset="0"/>
        <a:buChar char="•"/>
        <a:defRPr sz="4300" kern="1200">
          <a:solidFill>
            <a:schemeClr val="tx1"/>
          </a:solidFill>
          <a:latin typeface="+mn-lt"/>
          <a:ea typeface="+mn-ea"/>
          <a:cs typeface="+mn-cs"/>
        </a:defRPr>
      </a:lvl1pPr>
      <a:lvl2pPr marL="990575" indent="-380990" algn="l" defTabSz="1219170" rtl="0" eaLnBrk="1" latinLnBrk="0" hangingPunct="1">
        <a:spcBef>
          <a:spcPct val="20000"/>
        </a:spcBef>
        <a:buFont typeface="Arial" pitchFamily="34" charset="0"/>
        <a:buChar char="–"/>
        <a:defRPr sz="3700" kern="1200">
          <a:solidFill>
            <a:schemeClr val="tx1"/>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zh-CN"/>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slide" Target="slide10.xml"/><Relationship Id="rId3" Type="http://schemas.openxmlformats.org/officeDocument/2006/relationships/slide" Target="slide4.xml"/><Relationship Id="rId7" Type="http://schemas.openxmlformats.org/officeDocument/2006/relationships/slide" Target="slide9.xml"/><Relationship Id="rId2" Type="http://schemas.openxmlformats.org/officeDocument/2006/relationships/slide" Target="slide11.xml"/><Relationship Id="rId1" Type="http://schemas.openxmlformats.org/officeDocument/2006/relationships/slideLayout" Target="../slideLayouts/slideLayout1.xml"/><Relationship Id="rId6" Type="http://schemas.openxmlformats.org/officeDocument/2006/relationships/slide" Target="slide8.xml"/><Relationship Id="rId5" Type="http://schemas.openxmlformats.org/officeDocument/2006/relationships/slide" Target="slide6.xml"/><Relationship Id="rId4" Type="http://schemas.openxmlformats.org/officeDocument/2006/relationships/slide" Target="slide5.xml"/></Relationships>
</file>

<file path=ppt/slides/_rels/slide11.xml.rels><?xml version="1.0" encoding="UTF-8" standalone="yes"?>
<Relationships xmlns="http://schemas.openxmlformats.org/package/2006/relationships"><Relationship Id="rId8" Type="http://schemas.openxmlformats.org/officeDocument/2006/relationships/slide" Target="slide8.xml"/><Relationship Id="rId3" Type="http://schemas.openxmlformats.org/officeDocument/2006/relationships/package" Target="../embeddings/Microsoft_Office_Word___5.docx"/><Relationship Id="rId7" Type="http://schemas.openxmlformats.org/officeDocument/2006/relationships/slide" Target="slide6.xml"/><Relationship Id="rId2" Type="http://schemas.openxmlformats.org/officeDocument/2006/relationships/slideLayout" Target="../slideLayouts/slideLayout1.xml"/><Relationship Id="rId1" Type="http://schemas.openxmlformats.org/officeDocument/2006/relationships/vmlDrawing" Target="../drawings/vmlDrawing2.vml"/><Relationship Id="rId6" Type="http://schemas.openxmlformats.org/officeDocument/2006/relationships/slide" Target="slide5.xml"/><Relationship Id="rId11" Type="http://schemas.openxmlformats.org/officeDocument/2006/relationships/slide" Target="slide12.xml"/><Relationship Id="rId5" Type="http://schemas.openxmlformats.org/officeDocument/2006/relationships/slide" Target="slide4.xml"/><Relationship Id="rId10" Type="http://schemas.openxmlformats.org/officeDocument/2006/relationships/slide" Target="slide10.xml"/><Relationship Id="rId4" Type="http://schemas.openxmlformats.org/officeDocument/2006/relationships/package" Target="../embeddings/Microsoft_Office_Word___6.docx"/><Relationship Id="rId9" Type="http://schemas.openxmlformats.org/officeDocument/2006/relationships/slide" Target="slide9.xml"/></Relationships>
</file>

<file path=ppt/slides/_rels/slide12.xml.rels><?xml version="1.0" encoding="UTF-8" standalone="yes"?>
<Relationships xmlns="http://schemas.openxmlformats.org/package/2006/relationships"><Relationship Id="rId3" Type="http://schemas.openxmlformats.org/officeDocument/2006/relationships/slide" Target="slide5.xml"/><Relationship Id="rId7" Type="http://schemas.openxmlformats.org/officeDocument/2006/relationships/slide" Target="slide10.xml"/><Relationship Id="rId2" Type="http://schemas.openxmlformats.org/officeDocument/2006/relationships/slide" Target="slide4.xml"/><Relationship Id="rId1" Type="http://schemas.openxmlformats.org/officeDocument/2006/relationships/slideLayout" Target="../slideLayouts/slideLayout1.xml"/><Relationship Id="rId6" Type="http://schemas.openxmlformats.org/officeDocument/2006/relationships/slide" Target="slide9.xml"/><Relationship Id="rId5" Type="http://schemas.openxmlformats.org/officeDocument/2006/relationships/slide" Target="slide8.xml"/><Relationship Id="rId4" Type="http://schemas.openxmlformats.org/officeDocument/2006/relationships/slide" Target="slide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8" Type="http://schemas.openxmlformats.org/officeDocument/2006/relationships/slide" Target="slide10.xml"/><Relationship Id="rId3" Type="http://schemas.openxmlformats.org/officeDocument/2006/relationships/slide" Target="slide4.xml"/><Relationship Id="rId7" Type="http://schemas.openxmlformats.org/officeDocument/2006/relationships/slide" Target="slide9.xml"/><Relationship Id="rId12" Type="http://schemas.openxmlformats.org/officeDocument/2006/relationships/package" Target="../embeddings/Microsoft_Office_Word___4.docx"/><Relationship Id="rId2" Type="http://schemas.openxmlformats.org/officeDocument/2006/relationships/slideLayout" Target="../slideLayouts/slideLayout1.xml"/><Relationship Id="rId1" Type="http://schemas.openxmlformats.org/officeDocument/2006/relationships/vmlDrawing" Target="../drawings/vmlDrawing1.vml"/><Relationship Id="rId6" Type="http://schemas.openxmlformats.org/officeDocument/2006/relationships/slide" Target="slide8.xml"/><Relationship Id="rId11" Type="http://schemas.openxmlformats.org/officeDocument/2006/relationships/package" Target="../embeddings/Microsoft_Office_Word___3.docx"/><Relationship Id="rId5" Type="http://schemas.openxmlformats.org/officeDocument/2006/relationships/slide" Target="slide6.xml"/><Relationship Id="rId10" Type="http://schemas.openxmlformats.org/officeDocument/2006/relationships/package" Target="../embeddings/Microsoft_Office_Word___2.docx"/><Relationship Id="rId4" Type="http://schemas.openxmlformats.org/officeDocument/2006/relationships/slide" Target="slide5.xml"/><Relationship Id="rId9" Type="http://schemas.openxmlformats.org/officeDocument/2006/relationships/package" Target="../embeddings/Microsoft_Office_Word___1.docx"/></Relationships>
</file>

<file path=ppt/slides/_rels/slide5.xml.rels><?xml version="1.0" encoding="UTF-8" standalone="yes"?>
<Relationships xmlns="http://schemas.openxmlformats.org/package/2006/relationships"><Relationship Id="rId3" Type="http://schemas.openxmlformats.org/officeDocument/2006/relationships/slide" Target="slide5.xml"/><Relationship Id="rId7" Type="http://schemas.openxmlformats.org/officeDocument/2006/relationships/slide" Target="slide10.xml"/><Relationship Id="rId2" Type="http://schemas.openxmlformats.org/officeDocument/2006/relationships/slide" Target="slide4.xml"/><Relationship Id="rId1" Type="http://schemas.openxmlformats.org/officeDocument/2006/relationships/slideLayout" Target="../slideLayouts/slideLayout1.xml"/><Relationship Id="rId6" Type="http://schemas.openxmlformats.org/officeDocument/2006/relationships/slide" Target="slide9.xml"/><Relationship Id="rId5" Type="http://schemas.openxmlformats.org/officeDocument/2006/relationships/slide" Target="slide8.xml"/><Relationship Id="rId4" Type="http://schemas.openxmlformats.org/officeDocument/2006/relationships/slide" Target="slide6.xml"/></Relationships>
</file>

<file path=ppt/slides/_rels/slide6.xml.rels><?xml version="1.0" encoding="UTF-8" standalone="yes"?>
<Relationships xmlns="http://schemas.openxmlformats.org/package/2006/relationships"><Relationship Id="rId8" Type="http://schemas.openxmlformats.org/officeDocument/2006/relationships/slide" Target="slide9.xml"/><Relationship Id="rId3" Type="http://schemas.openxmlformats.org/officeDocument/2006/relationships/image" Target="../media/image6.png"/><Relationship Id="rId7" Type="http://schemas.openxmlformats.org/officeDocument/2006/relationships/slide" Target="slide8.xml"/><Relationship Id="rId2" Type="http://schemas.openxmlformats.org/officeDocument/2006/relationships/slide" Target="slide7.xml"/><Relationship Id="rId1" Type="http://schemas.openxmlformats.org/officeDocument/2006/relationships/slideLayout" Target="../slideLayouts/slideLayout1.xml"/><Relationship Id="rId6" Type="http://schemas.openxmlformats.org/officeDocument/2006/relationships/slide" Target="slide6.xml"/><Relationship Id="rId5" Type="http://schemas.openxmlformats.org/officeDocument/2006/relationships/slide" Target="slide5.xml"/><Relationship Id="rId4" Type="http://schemas.openxmlformats.org/officeDocument/2006/relationships/slide" Target="slide4.xml"/><Relationship Id="rId9" Type="http://schemas.openxmlformats.org/officeDocument/2006/relationships/slide" Target="slide10.xml"/></Relationships>
</file>

<file path=ppt/slides/_rels/slide7.xml.rels><?xml version="1.0" encoding="UTF-8" standalone="yes"?>
<Relationships xmlns="http://schemas.openxmlformats.org/package/2006/relationships"><Relationship Id="rId3" Type="http://schemas.openxmlformats.org/officeDocument/2006/relationships/slide" Target="slide5.xml"/><Relationship Id="rId7" Type="http://schemas.openxmlformats.org/officeDocument/2006/relationships/slide" Target="slide10.xml"/><Relationship Id="rId2" Type="http://schemas.openxmlformats.org/officeDocument/2006/relationships/slide" Target="slide4.xml"/><Relationship Id="rId1" Type="http://schemas.openxmlformats.org/officeDocument/2006/relationships/slideLayout" Target="../slideLayouts/slideLayout1.xml"/><Relationship Id="rId6" Type="http://schemas.openxmlformats.org/officeDocument/2006/relationships/slide" Target="slide9.xml"/><Relationship Id="rId5" Type="http://schemas.openxmlformats.org/officeDocument/2006/relationships/slide" Target="slide8.xml"/><Relationship Id="rId4" Type="http://schemas.openxmlformats.org/officeDocument/2006/relationships/slide" Target="slide6.xml"/></Relationships>
</file>

<file path=ppt/slides/_rels/slide8.xml.rels><?xml version="1.0" encoding="UTF-8" standalone="yes"?>
<Relationships xmlns="http://schemas.openxmlformats.org/package/2006/relationships"><Relationship Id="rId3" Type="http://schemas.openxmlformats.org/officeDocument/2006/relationships/slide" Target="slide5.xml"/><Relationship Id="rId7" Type="http://schemas.openxmlformats.org/officeDocument/2006/relationships/slide" Target="slide10.xml"/><Relationship Id="rId2" Type="http://schemas.openxmlformats.org/officeDocument/2006/relationships/slide" Target="slide4.xml"/><Relationship Id="rId1" Type="http://schemas.openxmlformats.org/officeDocument/2006/relationships/slideLayout" Target="../slideLayouts/slideLayout1.xml"/><Relationship Id="rId6" Type="http://schemas.openxmlformats.org/officeDocument/2006/relationships/slide" Target="slide9.xml"/><Relationship Id="rId5" Type="http://schemas.openxmlformats.org/officeDocument/2006/relationships/slide" Target="slide8.xml"/><Relationship Id="rId4" Type="http://schemas.openxmlformats.org/officeDocument/2006/relationships/slide" Target="slide6.xml"/></Relationships>
</file>

<file path=ppt/slides/_rels/slide9.xml.rels><?xml version="1.0" encoding="UTF-8" standalone="yes"?>
<Relationships xmlns="http://schemas.openxmlformats.org/package/2006/relationships"><Relationship Id="rId3" Type="http://schemas.openxmlformats.org/officeDocument/2006/relationships/slide" Target="slide5.xml"/><Relationship Id="rId7" Type="http://schemas.openxmlformats.org/officeDocument/2006/relationships/slide" Target="slide10.xml"/><Relationship Id="rId2" Type="http://schemas.openxmlformats.org/officeDocument/2006/relationships/slide" Target="slide4.xml"/><Relationship Id="rId1" Type="http://schemas.openxmlformats.org/officeDocument/2006/relationships/slideLayout" Target="../slideLayouts/slideLayout1.xml"/><Relationship Id="rId6" Type="http://schemas.openxmlformats.org/officeDocument/2006/relationships/slide" Target="slide9.xml"/><Relationship Id="rId5" Type="http://schemas.openxmlformats.org/officeDocument/2006/relationships/slide" Target="slide8.xml"/><Relationship Id="rId4" Type="http://schemas.openxmlformats.org/officeDocument/2006/relationships/slide" Target="slide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a:spLocks noChangeArrowheads="1"/>
          </p:cNvSpPr>
          <p:nvPr/>
        </p:nvSpPr>
        <p:spPr bwMode="auto">
          <a:xfrm>
            <a:off x="982638" y="1269554"/>
            <a:ext cx="2462681" cy="33855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p>
            <a:r>
              <a:rPr lang="zh-CN" altLang="en-US" sz="1600" b="1" i="1" dirty="0" smtClean="0">
                <a:solidFill>
                  <a:schemeClr val="accent6">
                    <a:lumMod val="75000"/>
                  </a:schemeClr>
                </a:solidFill>
                <a:latin typeface="华文细黑" pitchFamily="2" charset="-122"/>
                <a:ea typeface="华文细黑" pitchFamily="2" charset="-122"/>
              </a:rPr>
              <a:t>基础知识再重温</a:t>
            </a:r>
            <a:endParaRPr lang="en-US" altLang="zh-CN" sz="1600" b="1" i="1" dirty="0">
              <a:solidFill>
                <a:schemeClr val="accent6">
                  <a:lumMod val="75000"/>
                </a:schemeClr>
              </a:solidFill>
              <a:latin typeface="华文细黑" pitchFamily="2" charset="-122"/>
              <a:ea typeface="华文细黑" pitchFamily="2" charset="-122"/>
            </a:endParaRPr>
          </a:p>
        </p:txBody>
      </p:sp>
      <p:sp>
        <p:nvSpPr>
          <p:cNvPr id="6" name="TextBox 5"/>
          <p:cNvSpPr txBox="1"/>
          <p:nvPr/>
        </p:nvSpPr>
        <p:spPr>
          <a:xfrm>
            <a:off x="982638" y="2863890"/>
            <a:ext cx="9439926" cy="994631"/>
          </a:xfrm>
          <a:prstGeom prst="rect">
            <a:avLst/>
          </a:prstGeom>
          <a:noFill/>
        </p:spPr>
        <p:txBody>
          <a:bodyPr wrap="square" rtlCol="0">
            <a:spAutoFit/>
          </a:bodyPr>
          <a:lstStyle/>
          <a:p>
            <a:pPr>
              <a:lnSpc>
                <a:spcPct val="130000"/>
              </a:lnSpc>
            </a:pPr>
            <a:r>
              <a:rPr lang="zh-CN" altLang="zh-CN" sz="5000" b="1" dirty="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rPr>
              <a:t>选修</a:t>
            </a:r>
            <a:r>
              <a:rPr lang="en-US" altLang="zh-CN" sz="5000" b="1" dirty="0" smtClean="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rPr>
              <a:t>3-3</a:t>
            </a:r>
            <a:r>
              <a:rPr lang="zh-CN" altLang="zh-CN" sz="5000" b="1" dirty="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rPr>
              <a:t>　</a:t>
            </a:r>
            <a:r>
              <a:rPr lang="zh-CN" altLang="zh-CN" sz="5000" b="1" dirty="0" smtClean="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rPr>
              <a:t>热学</a:t>
            </a:r>
            <a:endParaRPr lang="zh-CN" altLang="en-US" sz="5000" b="1" dirty="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endParaRPr>
          </a:p>
        </p:txBody>
      </p:sp>
      <p:pic>
        <p:nvPicPr>
          <p:cNvPr id="2" name="Picture 2" descr="C:\Users\Administrator\Desktop\新建文件夹\风景图片\192154a4juqbuymvqmxmvu.jpg"/>
          <p:cNvPicPr preferRelativeResize="0">
            <a:picLocks noChangeArrowheads="1"/>
          </p:cNvPicPr>
          <p:nvPr/>
        </p:nvPicPr>
        <p:blipFill rotWithShape="1">
          <a:blip r:embed="rId2">
            <a:extLst>
              <a:ext uri="{28A0092B-C50C-407E-A947-70E740481C1C}">
                <a14:useLocalDpi xmlns="" xmlns:a14="http://schemas.microsoft.com/office/drawing/2010/main" val="0"/>
              </a:ext>
            </a:extLst>
          </a:blip>
          <a:srcRect b="63740"/>
          <a:stretch/>
        </p:blipFill>
        <p:spPr bwMode="auto">
          <a:xfrm>
            <a:off x="406" y="4519588"/>
            <a:ext cx="12189600" cy="2340000"/>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335106306"/>
      </p:ext>
    </p:extLst>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2" name="圆角矩形 11">
            <a:hlinkClick r:id="rId2" action="ppaction://hlinksldjump"/>
          </p:cNvPr>
          <p:cNvSpPr/>
          <p:nvPr/>
        </p:nvSpPr>
        <p:spPr>
          <a:xfrm>
            <a:off x="11398413" y="6665188"/>
            <a:ext cx="792000" cy="194400"/>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
        <p:nvSpPr>
          <p:cNvPr id="20" name="矩形 19"/>
          <p:cNvSpPr/>
          <p:nvPr/>
        </p:nvSpPr>
        <p:spPr>
          <a:xfrm>
            <a:off x="493470" y="837506"/>
            <a:ext cx="11074344" cy="1406411"/>
          </a:xfrm>
          <a:prstGeom prst="rect">
            <a:avLst/>
          </a:prstGeom>
        </p:spPr>
        <p:txBody>
          <a:bodyPr>
            <a:spAutoFit/>
          </a:bodyPr>
          <a:lstStyle/>
          <a:p>
            <a:pPr algn="just">
              <a:lnSpc>
                <a:spcPts val="5500"/>
              </a:lnSpc>
              <a:spcAft>
                <a:spcPts val="0"/>
              </a:spcAft>
            </a:pPr>
            <a:r>
              <a:rPr lang="en-US" altLang="zh-CN" sz="2800" kern="100" dirty="0">
                <a:latin typeface="Times New Roman"/>
                <a:ea typeface="华文细黑"/>
                <a:cs typeface="Courier New"/>
              </a:rPr>
              <a:t>6.</a:t>
            </a:r>
            <a:r>
              <a:rPr lang="zh-CN" altLang="zh-CN" sz="2800" kern="100" dirty="0">
                <a:latin typeface="Times New Roman"/>
                <a:ea typeface="华文细黑"/>
                <a:cs typeface="Times New Roman"/>
              </a:rPr>
              <a:t>请你写出气体实验三定律的表达式并对三个气体实验定律做出微观解释</a:t>
            </a:r>
            <a:r>
              <a:rPr lang="en-US" altLang="zh-CN" sz="2800" kern="100" dirty="0" smtClean="0">
                <a:latin typeface="Times New Roman"/>
                <a:ea typeface="华文细黑"/>
                <a:cs typeface="Courier New"/>
              </a:rPr>
              <a:t>.</a:t>
            </a:r>
            <a:endParaRPr lang="zh-CN" altLang="zh-CN" sz="1050" kern="100" dirty="0">
              <a:effectLst/>
              <a:latin typeface="宋体"/>
              <a:cs typeface="Courier New"/>
            </a:endParaRPr>
          </a:p>
        </p:txBody>
      </p:sp>
      <p:sp>
        <p:nvSpPr>
          <p:cNvPr id="21" name="Rectangle 21">
            <a:hlinkClick r:id="rId3" action="ppaction://hlinksldjump"/>
          </p:cNvPr>
          <p:cNvSpPr>
            <a:spLocks noChangeArrowheads="1"/>
          </p:cNvSpPr>
          <p:nvPr/>
        </p:nvSpPr>
        <p:spPr bwMode="auto">
          <a:xfrm>
            <a:off x="9150622" y="39031"/>
            <a:ext cx="360000" cy="575867"/>
          </a:xfrm>
          <a:prstGeom prst="rect">
            <a:avLst/>
          </a:prstGeom>
          <a:noFill/>
          <a:ln>
            <a:noFill/>
          </a:ln>
          <a:effectLst/>
          <a:extLst>
            <a:ext uri="{909E8E84-426E-40DD-AFC4-6F175D3DCCD1}">
              <a14:hiddenFill xmlns="" xmlns:a14="http://schemas.microsoft.com/office/drawing/2010/main">
                <a:solidFill>
                  <a:schemeClr val="bg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1</a:t>
            </a:r>
          </a:p>
        </p:txBody>
      </p:sp>
      <p:sp>
        <p:nvSpPr>
          <p:cNvPr id="22" name="Rectangle 21">
            <a:hlinkClick r:id="rId4" action="ppaction://hlinksldjump"/>
          </p:cNvPr>
          <p:cNvSpPr>
            <a:spLocks noChangeArrowheads="1"/>
          </p:cNvSpPr>
          <p:nvPr/>
        </p:nvSpPr>
        <p:spPr bwMode="auto">
          <a:xfrm>
            <a:off x="9582558" y="39031"/>
            <a:ext cx="360000" cy="575867"/>
          </a:xfrm>
          <a:prstGeom prst="rect">
            <a:avLst/>
          </a:prstGeom>
          <a:noFill/>
          <a:ln>
            <a:noFill/>
          </a:ln>
          <a:effectLst/>
          <a:extLst>
            <a:ext uri="{909E8E84-426E-40DD-AFC4-6F175D3DCCD1}">
              <a14:hiddenFill xmlns="" xmlns:a14="http://schemas.microsoft.com/office/drawing/2010/main">
                <a:solidFill>
                  <a:schemeClr val="bg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2</a:t>
            </a:r>
          </a:p>
        </p:txBody>
      </p:sp>
      <p:sp>
        <p:nvSpPr>
          <p:cNvPr id="23" name="Rectangle 21">
            <a:hlinkClick r:id="rId5" action="ppaction://hlinksldjump"/>
          </p:cNvPr>
          <p:cNvSpPr>
            <a:spLocks noChangeArrowheads="1"/>
          </p:cNvSpPr>
          <p:nvPr/>
        </p:nvSpPr>
        <p:spPr bwMode="auto">
          <a:xfrm>
            <a:off x="10014494" y="39031"/>
            <a:ext cx="360000" cy="575867"/>
          </a:xfrm>
          <a:prstGeom prst="rect">
            <a:avLst/>
          </a:prstGeom>
          <a:noFill/>
          <a:ln>
            <a:noFill/>
          </a:ln>
          <a:effectLst/>
          <a:extLst>
            <a:ext uri="{909E8E84-426E-40DD-AFC4-6F175D3DCCD1}">
              <a14:hiddenFill xmlns="" xmlns:a14="http://schemas.microsoft.com/office/drawing/2010/main">
                <a:solidFill>
                  <a:schemeClr val="bg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3</a:t>
            </a:r>
          </a:p>
        </p:txBody>
      </p:sp>
      <p:sp>
        <p:nvSpPr>
          <p:cNvPr id="24" name="Rectangle 21">
            <a:hlinkClick r:id="rId6" action="ppaction://hlinksldjump"/>
          </p:cNvPr>
          <p:cNvSpPr>
            <a:spLocks noChangeArrowheads="1"/>
          </p:cNvSpPr>
          <p:nvPr/>
        </p:nvSpPr>
        <p:spPr bwMode="auto">
          <a:xfrm>
            <a:off x="10446430" y="39031"/>
            <a:ext cx="360000" cy="575867"/>
          </a:xfrm>
          <a:prstGeom prst="rect">
            <a:avLst/>
          </a:prstGeom>
          <a:noFill/>
          <a:ln>
            <a:noFill/>
          </a:ln>
          <a:effectLst/>
          <a:extLst>
            <a:ext uri="{909E8E84-426E-40DD-AFC4-6F175D3DCCD1}">
              <a14:hiddenFill xmlns="" xmlns:a14="http://schemas.microsoft.com/office/drawing/2010/main">
                <a:solidFill>
                  <a:schemeClr val="bg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4</a:t>
            </a:r>
          </a:p>
        </p:txBody>
      </p:sp>
      <p:sp>
        <p:nvSpPr>
          <p:cNvPr id="25" name="Rectangle 21">
            <a:hlinkClick r:id="rId7" action="ppaction://hlinksldjump"/>
          </p:cNvPr>
          <p:cNvSpPr>
            <a:spLocks noChangeArrowheads="1"/>
          </p:cNvSpPr>
          <p:nvPr/>
        </p:nvSpPr>
        <p:spPr bwMode="auto">
          <a:xfrm>
            <a:off x="10878366" y="39031"/>
            <a:ext cx="360000" cy="575867"/>
          </a:xfrm>
          <a:prstGeom prst="rect">
            <a:avLst/>
          </a:prstGeom>
          <a:noFill/>
          <a:ln>
            <a:noFill/>
          </a:ln>
          <a:effectLst/>
          <a:extLst>
            <a:ext uri="{909E8E84-426E-40DD-AFC4-6F175D3DCCD1}">
              <a14:hiddenFill xmlns="" xmlns:a14="http://schemas.microsoft.com/office/drawing/2010/main">
                <a:solidFill>
                  <a:schemeClr val="bg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5</a:t>
            </a:r>
          </a:p>
        </p:txBody>
      </p:sp>
      <p:sp>
        <p:nvSpPr>
          <p:cNvPr id="26" name="Rectangle 21">
            <a:hlinkClick r:id="rId8" action="ppaction://hlinksldjump"/>
          </p:cNvPr>
          <p:cNvSpPr>
            <a:spLocks noChangeArrowheads="1"/>
          </p:cNvSpPr>
          <p:nvPr/>
        </p:nvSpPr>
        <p:spPr bwMode="auto">
          <a:xfrm>
            <a:off x="11310302" y="39031"/>
            <a:ext cx="360000" cy="575867"/>
          </a:xfrm>
          <a:prstGeom prst="rect">
            <a:avLst/>
          </a:prstGeom>
          <a:noFill/>
          <a:ln>
            <a:noFill/>
          </a:ln>
          <a:effectLst/>
          <a:extLst>
            <a:ext uri="{909E8E84-426E-40DD-AFC4-6F175D3DCCD1}">
              <a14:hiddenFill xmlns="" xmlns:a14="http://schemas.microsoft.com/office/drawing/2010/main">
                <a:solidFill>
                  <a:schemeClr val="bg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0000FF"/>
                </a:solidFill>
                <a:effectLst>
                  <a:reflection blurRad="6350" stA="55000" endA="300" endPos="45500" dir="5400000" sy="-100000" algn="bl" rotWithShape="0"/>
                </a:effectLst>
                <a:latin typeface="Broadway" pitchFamily="82" charset="0"/>
                <a:ea typeface="楷体" pitchFamily="49" charset="-122"/>
                <a:cs typeface="经典繁仿黑" pitchFamily="49" charset="-122"/>
              </a:rPr>
              <a:t>6</a:t>
            </a:r>
          </a:p>
        </p:txBody>
      </p:sp>
    </p:spTree>
    <p:extLst>
      <p:ext uri="{BB962C8B-B14F-4D97-AF65-F5344CB8AC3E}">
        <p14:creationId xmlns="" xmlns:p14="http://schemas.microsoft.com/office/powerpoint/2010/main" val="589050702"/>
      </p:ext>
    </p:extLst>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0" name="矩形 19"/>
          <p:cNvSpPr/>
          <p:nvPr/>
        </p:nvSpPr>
        <p:spPr>
          <a:xfrm>
            <a:off x="321938" y="693490"/>
            <a:ext cx="11409907" cy="1406411"/>
          </a:xfrm>
          <a:prstGeom prst="rect">
            <a:avLst/>
          </a:prstGeom>
        </p:spPr>
        <p:txBody>
          <a:bodyPr>
            <a:spAutoFit/>
          </a:bodyPr>
          <a:lstStyle/>
          <a:p>
            <a:pPr algn="just">
              <a:lnSpc>
                <a:spcPts val="5500"/>
              </a:lnSpc>
              <a:spcAft>
                <a:spcPts val="0"/>
              </a:spcAft>
            </a:pPr>
            <a:r>
              <a:rPr lang="zh-CN" altLang="zh-CN" sz="2800" b="1" kern="100" dirty="0">
                <a:solidFill>
                  <a:srgbClr val="0000FF"/>
                </a:solidFill>
                <a:latin typeface="Times New Roman"/>
                <a:ea typeface="华文细黑"/>
                <a:cs typeface="Times New Roman"/>
              </a:rPr>
              <a:t>答案　</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气体的状态变化由热力学温度、体积和压强三个物理量决定</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ts val="5500"/>
              </a:lnSpc>
              <a:spcAft>
                <a:spcPts val="0"/>
              </a:spcAft>
            </a:pP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等温过程</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玻意耳定律</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pV</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C</a:t>
            </a:r>
            <a:r>
              <a:rPr lang="zh-CN" altLang="zh-CN" sz="2800" kern="100" dirty="0">
                <a:latin typeface="Times New Roman"/>
                <a:ea typeface="华文细黑"/>
                <a:cs typeface="Times New Roman"/>
              </a:rPr>
              <a:t>或</a:t>
            </a:r>
            <a:r>
              <a:rPr lang="en-US" altLang="zh-CN" sz="2800" i="1" kern="100" dirty="0">
                <a:latin typeface="Times New Roman"/>
                <a:ea typeface="华文细黑"/>
                <a:cs typeface="Courier New"/>
              </a:rPr>
              <a:t>p</a:t>
            </a:r>
            <a:r>
              <a:rPr lang="en-US" altLang="zh-CN" sz="2800" kern="100" baseline="-25000" dirty="0">
                <a:latin typeface="Times New Roman"/>
                <a:ea typeface="华文细黑"/>
                <a:cs typeface="Courier New"/>
              </a:rPr>
              <a:t>1</a:t>
            </a:r>
            <a:r>
              <a:rPr lang="en-US" altLang="zh-CN" sz="2800" i="1" kern="100" dirty="0">
                <a:latin typeface="Times New Roman"/>
                <a:ea typeface="华文细黑"/>
                <a:cs typeface="Courier New"/>
              </a:rPr>
              <a:t>V</a:t>
            </a:r>
            <a:r>
              <a:rPr lang="en-US" altLang="zh-CN" sz="2800" kern="100" baseline="-250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p</a:t>
            </a:r>
            <a:r>
              <a:rPr lang="en-US" altLang="zh-CN" sz="2800" kern="100" baseline="-25000" dirty="0">
                <a:latin typeface="Times New Roman"/>
                <a:ea typeface="华文细黑"/>
                <a:cs typeface="Courier New"/>
              </a:rPr>
              <a:t>2</a:t>
            </a:r>
            <a:r>
              <a:rPr lang="en-US" altLang="zh-CN" sz="2800" i="1" kern="100" dirty="0">
                <a:latin typeface="Times New Roman"/>
                <a:ea typeface="华文细黑"/>
                <a:cs typeface="Courier New"/>
              </a:rPr>
              <a:t>V</a:t>
            </a:r>
            <a:r>
              <a:rPr lang="en-US" altLang="zh-CN" sz="2800" kern="100" baseline="-25000" dirty="0">
                <a:latin typeface="Times New Roman"/>
                <a:ea typeface="华文细黑"/>
                <a:cs typeface="Courier New"/>
              </a:rPr>
              <a:t>2</a:t>
            </a:r>
            <a:endParaRPr lang="zh-CN" altLang="zh-CN" sz="1050" kern="100" dirty="0">
              <a:effectLst/>
              <a:latin typeface="宋体"/>
              <a:cs typeface="Courier New"/>
            </a:endParaRPr>
          </a:p>
        </p:txBody>
      </p:sp>
      <p:graphicFrame>
        <p:nvGraphicFramePr>
          <p:cNvPr id="2" name="对象 1"/>
          <p:cNvGraphicFramePr>
            <a:graphicFrameLocks noChangeAspect="1"/>
          </p:cNvGraphicFramePr>
          <p:nvPr>
            <p:extLst>
              <p:ext uri="{D42A27DB-BD31-4B8C-83A1-F6EECF244321}">
                <p14:modId xmlns="" xmlns:p14="http://schemas.microsoft.com/office/powerpoint/2010/main" val="3524977513"/>
              </p:ext>
            </p:extLst>
          </p:nvPr>
        </p:nvGraphicFramePr>
        <p:xfrm>
          <a:off x="406574" y="2313652"/>
          <a:ext cx="6665913" cy="1290638"/>
        </p:xfrm>
        <a:graphic>
          <a:graphicData uri="http://schemas.openxmlformats.org/presentationml/2006/ole">
            <p:oleObj spid="_x0000_s3130" name="文档" r:id="rId3" imgW="6666359" imgH="1290206" progId="Word.Document.12">
              <p:embed/>
            </p:oleObj>
          </a:graphicData>
        </a:graphic>
      </p:graphicFrame>
      <p:graphicFrame>
        <p:nvGraphicFramePr>
          <p:cNvPr id="21" name="对象 20"/>
          <p:cNvGraphicFramePr>
            <a:graphicFrameLocks noChangeAspect="1"/>
          </p:cNvGraphicFramePr>
          <p:nvPr>
            <p:extLst>
              <p:ext uri="{D42A27DB-BD31-4B8C-83A1-F6EECF244321}">
                <p14:modId xmlns="" xmlns:p14="http://schemas.microsoft.com/office/powerpoint/2010/main" val="1926283262"/>
              </p:ext>
            </p:extLst>
          </p:nvPr>
        </p:nvGraphicFramePr>
        <p:xfrm>
          <a:off x="402401" y="3269506"/>
          <a:ext cx="7832725" cy="1168400"/>
        </p:xfrm>
        <a:graphic>
          <a:graphicData uri="http://schemas.openxmlformats.org/presentationml/2006/ole">
            <p:oleObj spid="_x0000_s3131" name="文档" r:id="rId4" imgW="7834961" imgH="1168169" progId="Word.Document.12">
              <p:embed/>
            </p:oleObj>
          </a:graphicData>
        </a:graphic>
      </p:graphicFrame>
      <p:sp>
        <p:nvSpPr>
          <p:cNvPr id="22" name="Rectangle 21">
            <a:hlinkClick r:id="rId5" action="ppaction://hlinksldjump"/>
          </p:cNvPr>
          <p:cNvSpPr>
            <a:spLocks noChangeArrowheads="1"/>
          </p:cNvSpPr>
          <p:nvPr/>
        </p:nvSpPr>
        <p:spPr bwMode="auto">
          <a:xfrm>
            <a:off x="9150622" y="39031"/>
            <a:ext cx="360000" cy="575867"/>
          </a:xfrm>
          <a:prstGeom prst="rect">
            <a:avLst/>
          </a:prstGeom>
          <a:noFill/>
          <a:ln>
            <a:noFill/>
          </a:ln>
          <a:effectLst/>
          <a:extLst>
            <a:ext uri="{909E8E84-426E-40DD-AFC4-6F175D3DCCD1}">
              <a14:hiddenFill xmlns="" xmlns:a14="http://schemas.microsoft.com/office/drawing/2010/main">
                <a:solidFill>
                  <a:schemeClr val="bg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1</a:t>
            </a:r>
          </a:p>
        </p:txBody>
      </p:sp>
      <p:sp>
        <p:nvSpPr>
          <p:cNvPr id="23" name="Rectangle 21">
            <a:hlinkClick r:id="rId6" action="ppaction://hlinksldjump"/>
          </p:cNvPr>
          <p:cNvSpPr>
            <a:spLocks noChangeArrowheads="1"/>
          </p:cNvSpPr>
          <p:nvPr/>
        </p:nvSpPr>
        <p:spPr bwMode="auto">
          <a:xfrm>
            <a:off x="9582558" y="39031"/>
            <a:ext cx="360000" cy="575867"/>
          </a:xfrm>
          <a:prstGeom prst="rect">
            <a:avLst/>
          </a:prstGeom>
          <a:noFill/>
          <a:ln>
            <a:noFill/>
          </a:ln>
          <a:effectLst/>
          <a:extLst>
            <a:ext uri="{909E8E84-426E-40DD-AFC4-6F175D3DCCD1}">
              <a14:hiddenFill xmlns="" xmlns:a14="http://schemas.microsoft.com/office/drawing/2010/main">
                <a:solidFill>
                  <a:schemeClr val="bg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2</a:t>
            </a:r>
          </a:p>
        </p:txBody>
      </p:sp>
      <p:sp>
        <p:nvSpPr>
          <p:cNvPr id="24" name="Rectangle 21">
            <a:hlinkClick r:id="rId7" action="ppaction://hlinksldjump"/>
          </p:cNvPr>
          <p:cNvSpPr>
            <a:spLocks noChangeArrowheads="1"/>
          </p:cNvSpPr>
          <p:nvPr/>
        </p:nvSpPr>
        <p:spPr bwMode="auto">
          <a:xfrm>
            <a:off x="10014494" y="39031"/>
            <a:ext cx="360000" cy="575867"/>
          </a:xfrm>
          <a:prstGeom prst="rect">
            <a:avLst/>
          </a:prstGeom>
          <a:noFill/>
          <a:ln>
            <a:noFill/>
          </a:ln>
          <a:effectLst/>
          <a:extLst>
            <a:ext uri="{909E8E84-426E-40DD-AFC4-6F175D3DCCD1}">
              <a14:hiddenFill xmlns="" xmlns:a14="http://schemas.microsoft.com/office/drawing/2010/main">
                <a:solidFill>
                  <a:schemeClr val="bg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3</a:t>
            </a:r>
          </a:p>
        </p:txBody>
      </p:sp>
      <p:sp>
        <p:nvSpPr>
          <p:cNvPr id="25" name="Rectangle 21">
            <a:hlinkClick r:id="rId8" action="ppaction://hlinksldjump"/>
          </p:cNvPr>
          <p:cNvSpPr>
            <a:spLocks noChangeArrowheads="1"/>
          </p:cNvSpPr>
          <p:nvPr/>
        </p:nvSpPr>
        <p:spPr bwMode="auto">
          <a:xfrm>
            <a:off x="10446430" y="39031"/>
            <a:ext cx="360000" cy="575867"/>
          </a:xfrm>
          <a:prstGeom prst="rect">
            <a:avLst/>
          </a:prstGeom>
          <a:noFill/>
          <a:ln>
            <a:noFill/>
          </a:ln>
          <a:effectLst/>
          <a:extLst>
            <a:ext uri="{909E8E84-426E-40DD-AFC4-6F175D3DCCD1}">
              <a14:hiddenFill xmlns="" xmlns:a14="http://schemas.microsoft.com/office/drawing/2010/main">
                <a:solidFill>
                  <a:schemeClr val="bg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4</a:t>
            </a:r>
          </a:p>
        </p:txBody>
      </p:sp>
      <p:sp>
        <p:nvSpPr>
          <p:cNvPr id="26" name="Rectangle 21">
            <a:hlinkClick r:id="rId9" action="ppaction://hlinksldjump"/>
          </p:cNvPr>
          <p:cNvSpPr>
            <a:spLocks noChangeArrowheads="1"/>
          </p:cNvSpPr>
          <p:nvPr/>
        </p:nvSpPr>
        <p:spPr bwMode="auto">
          <a:xfrm>
            <a:off x="10878366" y="39031"/>
            <a:ext cx="360000" cy="575867"/>
          </a:xfrm>
          <a:prstGeom prst="rect">
            <a:avLst/>
          </a:prstGeom>
          <a:noFill/>
          <a:ln>
            <a:noFill/>
          </a:ln>
          <a:effectLst/>
          <a:extLst>
            <a:ext uri="{909E8E84-426E-40DD-AFC4-6F175D3DCCD1}">
              <a14:hiddenFill xmlns="" xmlns:a14="http://schemas.microsoft.com/office/drawing/2010/main">
                <a:solidFill>
                  <a:schemeClr val="bg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5</a:t>
            </a:r>
          </a:p>
        </p:txBody>
      </p:sp>
      <p:sp>
        <p:nvSpPr>
          <p:cNvPr id="27" name="Rectangle 21">
            <a:hlinkClick r:id="rId10" action="ppaction://hlinksldjump"/>
          </p:cNvPr>
          <p:cNvSpPr>
            <a:spLocks noChangeArrowheads="1"/>
          </p:cNvSpPr>
          <p:nvPr/>
        </p:nvSpPr>
        <p:spPr bwMode="auto">
          <a:xfrm>
            <a:off x="11310302" y="39031"/>
            <a:ext cx="360000" cy="575867"/>
          </a:xfrm>
          <a:prstGeom prst="rect">
            <a:avLst/>
          </a:prstGeom>
          <a:noFill/>
          <a:ln>
            <a:noFill/>
          </a:ln>
          <a:effectLst/>
          <a:extLst>
            <a:ext uri="{909E8E84-426E-40DD-AFC4-6F175D3DCCD1}">
              <a14:hiddenFill xmlns="" xmlns:a14="http://schemas.microsoft.com/office/drawing/2010/main">
                <a:solidFill>
                  <a:schemeClr val="bg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0000FF"/>
                </a:solidFill>
                <a:effectLst>
                  <a:reflection blurRad="6350" stA="55000" endA="300" endPos="45500" dir="5400000" sy="-100000" algn="bl" rotWithShape="0"/>
                </a:effectLst>
                <a:latin typeface="Broadway" pitchFamily="82" charset="0"/>
                <a:ea typeface="楷体" pitchFamily="49" charset="-122"/>
                <a:cs typeface="经典繁仿黑" pitchFamily="49" charset="-122"/>
              </a:rPr>
              <a:t>6</a:t>
            </a:r>
          </a:p>
        </p:txBody>
      </p:sp>
      <p:sp>
        <p:nvSpPr>
          <p:cNvPr id="11" name="矩形 10"/>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2" name="圆角矩形 11">
            <a:hlinkClick r:id="rId11" action="ppaction://hlinksldjump"/>
          </p:cNvPr>
          <p:cNvSpPr/>
          <p:nvPr/>
        </p:nvSpPr>
        <p:spPr>
          <a:xfrm>
            <a:off x="11398413" y="6665188"/>
            <a:ext cx="792000" cy="194400"/>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 xmlns:p14="http://schemas.microsoft.com/office/powerpoint/2010/main" val="2106849409"/>
      </p:ext>
    </p:extLst>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20">
                                            <p:txEl>
                                              <p:pRg st="0" end="0"/>
                                            </p:txEl>
                                          </p:spTgt>
                                        </p:tgtEl>
                                        <p:attrNameLst>
                                          <p:attrName>style.visibility</p:attrName>
                                        </p:attrNameLst>
                                      </p:cBhvr>
                                      <p:to>
                                        <p:strVal val="visible"/>
                                      </p:to>
                                    </p:set>
                                    <p:animEffect transition="in" filter="blinds(horizontal)">
                                      <p:cBhvr>
                                        <p:cTn id="7" dur="500"/>
                                        <p:tgtEl>
                                          <p:spTgt spid="20">
                                            <p:txEl>
                                              <p:pRg st="0" end="0"/>
                                            </p:txEl>
                                          </p:spTgt>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20">
                                            <p:txEl>
                                              <p:pRg st="1" end="1"/>
                                            </p:txEl>
                                          </p:spTgt>
                                        </p:tgtEl>
                                        <p:attrNameLst>
                                          <p:attrName>style.visibility</p:attrName>
                                        </p:attrNameLst>
                                      </p:cBhvr>
                                      <p:to>
                                        <p:strVal val="visible"/>
                                      </p:to>
                                    </p:set>
                                    <p:animEffect transition="in" filter="blinds(horizontal)">
                                      <p:cBhvr>
                                        <p:cTn id="11" dur="500"/>
                                        <p:tgtEl>
                                          <p:spTgt spid="20">
                                            <p:txEl>
                                              <p:pRg st="1" end="1"/>
                                            </p:txEl>
                                          </p:spTgt>
                                        </p:tgtEl>
                                      </p:cBhvr>
                                    </p:animEffect>
                                  </p:childTnLst>
                                </p:cTn>
                              </p:par>
                            </p:childTnLst>
                          </p:cTn>
                        </p:par>
                        <p:par>
                          <p:cTn id="12" fill="hold">
                            <p:stCondLst>
                              <p:cond delay="1000"/>
                            </p:stCondLst>
                            <p:childTnLst>
                              <p:par>
                                <p:cTn id="13" presetID="3" presetClass="entr" presetSubtype="10"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blinds(horizontal)">
                                      <p:cBhvr>
                                        <p:cTn id="15" dur="500"/>
                                        <p:tgtEl>
                                          <p:spTgt spid="2"/>
                                        </p:tgtEl>
                                      </p:cBhvr>
                                    </p:animEffect>
                                  </p:childTnLst>
                                </p:cTn>
                              </p:par>
                            </p:childTnLst>
                          </p:cTn>
                        </p:par>
                        <p:par>
                          <p:cTn id="16" fill="hold">
                            <p:stCondLst>
                              <p:cond delay="1500"/>
                            </p:stCondLst>
                            <p:childTnLst>
                              <p:par>
                                <p:cTn id="17" presetID="3" presetClass="entr" presetSubtype="10" fill="hold" nodeType="after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blinds(horizontal)">
                                      <p:cBhvr>
                                        <p:cTn id="19"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 name="矩形 9"/>
          <p:cNvSpPr/>
          <p:nvPr/>
        </p:nvSpPr>
        <p:spPr>
          <a:xfrm>
            <a:off x="199932" y="189434"/>
            <a:ext cx="11639246" cy="6555641"/>
          </a:xfrm>
          <a:prstGeom prst="rect">
            <a:avLst/>
          </a:prstGeom>
        </p:spPr>
        <p:txBody>
          <a:bodyPr>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对气体实验定律的微观解释</a:t>
            </a:r>
            <a:endParaRPr lang="zh-CN" altLang="zh-CN" sz="2800"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对等温过程的微观解释</a:t>
            </a:r>
            <a:endParaRPr lang="zh-CN" altLang="zh-CN" sz="280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一定质量的某种理想气体，温度保持不变时，分子的平均动能是一定的</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在这种情况下，体积减小时，分子的密集程度增大，气体的压强就增大</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对等容过程的微观解释</a:t>
            </a:r>
            <a:endParaRPr lang="zh-CN" altLang="zh-CN" sz="280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一定质量的某种理想气体，体积保持不变时，分子的密集程度保持不变</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在这种情况下，温度升高时，分子的平均动能增大，气体的压强就增大</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③</a:t>
            </a:r>
            <a:r>
              <a:rPr lang="zh-CN" altLang="zh-CN" sz="2800" kern="100" dirty="0">
                <a:latin typeface="Times New Roman"/>
                <a:ea typeface="华文细黑"/>
                <a:cs typeface="Times New Roman"/>
              </a:rPr>
              <a:t>对等压过程的微观解释</a:t>
            </a:r>
            <a:endParaRPr lang="zh-CN" altLang="zh-CN" sz="2800" kern="100" dirty="0">
              <a:latin typeface="宋体"/>
              <a:cs typeface="Courier New"/>
            </a:endParaRPr>
          </a:p>
          <a:p>
            <a:pPr algn="just">
              <a:lnSpc>
                <a:spcPct val="150000"/>
              </a:lnSpc>
              <a:spcAft>
                <a:spcPts val="0"/>
              </a:spcAft>
            </a:pPr>
            <a:r>
              <a:rPr lang="zh-CN" altLang="zh-CN" sz="2800" kern="100" dirty="0">
                <a:latin typeface="宋体"/>
                <a:ea typeface="华文细黑"/>
                <a:cs typeface="Courier New"/>
              </a:rPr>
              <a:t>一定质量的某种理想气体，温度升高时，分子的平均动能增大</a:t>
            </a:r>
            <a:r>
              <a:rPr lang="en-US" altLang="zh-CN" sz="2800" kern="100" dirty="0">
                <a:latin typeface="宋体"/>
                <a:ea typeface="华文细黑"/>
                <a:cs typeface="Courier New"/>
              </a:rPr>
              <a:t>.</a:t>
            </a:r>
            <a:r>
              <a:rPr lang="zh-CN" altLang="zh-CN" sz="2800" kern="100" dirty="0">
                <a:latin typeface="宋体"/>
                <a:ea typeface="华文细黑"/>
                <a:cs typeface="Courier New"/>
              </a:rPr>
              <a:t>只有气体的体积同时增大，使分子的密集程度减小，才能保持压强不变</a:t>
            </a:r>
            <a:r>
              <a:rPr lang="en-US" altLang="zh-CN" sz="2800" kern="100" dirty="0" smtClean="0">
                <a:latin typeface="宋体"/>
                <a:ea typeface="华文细黑"/>
                <a:cs typeface="Courier New"/>
              </a:rPr>
              <a:t>.</a:t>
            </a:r>
            <a:endParaRPr lang="zh-CN" altLang="zh-CN" sz="2800" kern="100" dirty="0">
              <a:effectLst/>
              <a:latin typeface="宋体"/>
              <a:cs typeface="Courier New"/>
            </a:endParaRPr>
          </a:p>
        </p:txBody>
      </p:sp>
      <p:sp>
        <p:nvSpPr>
          <p:cNvPr id="25" name="Rectangle 21">
            <a:hlinkClick r:id="rId2" action="ppaction://hlinksldjump"/>
          </p:cNvPr>
          <p:cNvSpPr>
            <a:spLocks noChangeArrowheads="1"/>
          </p:cNvSpPr>
          <p:nvPr/>
        </p:nvSpPr>
        <p:spPr bwMode="auto">
          <a:xfrm>
            <a:off x="9150622" y="39031"/>
            <a:ext cx="360000" cy="575867"/>
          </a:xfrm>
          <a:prstGeom prst="rect">
            <a:avLst/>
          </a:prstGeom>
          <a:noFill/>
          <a:ln>
            <a:noFill/>
          </a:ln>
          <a:effectLst/>
          <a:extLst>
            <a:ext uri="{909E8E84-426E-40DD-AFC4-6F175D3DCCD1}">
              <a14:hiddenFill xmlns="" xmlns:a14="http://schemas.microsoft.com/office/drawing/2010/main">
                <a:solidFill>
                  <a:schemeClr val="bg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1</a:t>
            </a:r>
          </a:p>
        </p:txBody>
      </p:sp>
      <p:sp>
        <p:nvSpPr>
          <p:cNvPr id="26" name="Rectangle 21">
            <a:hlinkClick r:id="rId3" action="ppaction://hlinksldjump"/>
          </p:cNvPr>
          <p:cNvSpPr>
            <a:spLocks noChangeArrowheads="1"/>
          </p:cNvSpPr>
          <p:nvPr/>
        </p:nvSpPr>
        <p:spPr bwMode="auto">
          <a:xfrm>
            <a:off x="9582558" y="39031"/>
            <a:ext cx="360000" cy="575867"/>
          </a:xfrm>
          <a:prstGeom prst="rect">
            <a:avLst/>
          </a:prstGeom>
          <a:noFill/>
          <a:ln>
            <a:noFill/>
          </a:ln>
          <a:effectLst/>
          <a:extLst>
            <a:ext uri="{909E8E84-426E-40DD-AFC4-6F175D3DCCD1}">
              <a14:hiddenFill xmlns="" xmlns:a14="http://schemas.microsoft.com/office/drawing/2010/main">
                <a:solidFill>
                  <a:schemeClr val="bg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2</a:t>
            </a:r>
          </a:p>
        </p:txBody>
      </p:sp>
      <p:sp>
        <p:nvSpPr>
          <p:cNvPr id="27" name="Rectangle 21">
            <a:hlinkClick r:id="rId4" action="ppaction://hlinksldjump"/>
          </p:cNvPr>
          <p:cNvSpPr>
            <a:spLocks noChangeArrowheads="1"/>
          </p:cNvSpPr>
          <p:nvPr/>
        </p:nvSpPr>
        <p:spPr bwMode="auto">
          <a:xfrm>
            <a:off x="10014494" y="39031"/>
            <a:ext cx="360000" cy="575867"/>
          </a:xfrm>
          <a:prstGeom prst="rect">
            <a:avLst/>
          </a:prstGeom>
          <a:noFill/>
          <a:ln>
            <a:noFill/>
          </a:ln>
          <a:effectLst/>
          <a:extLst>
            <a:ext uri="{909E8E84-426E-40DD-AFC4-6F175D3DCCD1}">
              <a14:hiddenFill xmlns="" xmlns:a14="http://schemas.microsoft.com/office/drawing/2010/main">
                <a:solidFill>
                  <a:schemeClr val="bg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3</a:t>
            </a:r>
          </a:p>
        </p:txBody>
      </p:sp>
      <p:sp>
        <p:nvSpPr>
          <p:cNvPr id="28" name="Rectangle 21">
            <a:hlinkClick r:id="rId5" action="ppaction://hlinksldjump"/>
          </p:cNvPr>
          <p:cNvSpPr>
            <a:spLocks noChangeArrowheads="1"/>
          </p:cNvSpPr>
          <p:nvPr/>
        </p:nvSpPr>
        <p:spPr bwMode="auto">
          <a:xfrm>
            <a:off x="10446430" y="39031"/>
            <a:ext cx="360000" cy="575867"/>
          </a:xfrm>
          <a:prstGeom prst="rect">
            <a:avLst/>
          </a:prstGeom>
          <a:noFill/>
          <a:ln>
            <a:noFill/>
          </a:ln>
          <a:effectLst/>
          <a:extLst>
            <a:ext uri="{909E8E84-426E-40DD-AFC4-6F175D3DCCD1}">
              <a14:hiddenFill xmlns="" xmlns:a14="http://schemas.microsoft.com/office/drawing/2010/main">
                <a:solidFill>
                  <a:schemeClr val="bg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4</a:t>
            </a:r>
          </a:p>
        </p:txBody>
      </p:sp>
      <p:sp>
        <p:nvSpPr>
          <p:cNvPr id="29" name="Rectangle 21">
            <a:hlinkClick r:id="rId6" action="ppaction://hlinksldjump"/>
          </p:cNvPr>
          <p:cNvSpPr>
            <a:spLocks noChangeArrowheads="1"/>
          </p:cNvSpPr>
          <p:nvPr/>
        </p:nvSpPr>
        <p:spPr bwMode="auto">
          <a:xfrm>
            <a:off x="10878366" y="39031"/>
            <a:ext cx="360000" cy="575867"/>
          </a:xfrm>
          <a:prstGeom prst="rect">
            <a:avLst/>
          </a:prstGeom>
          <a:noFill/>
          <a:ln>
            <a:noFill/>
          </a:ln>
          <a:effectLst/>
          <a:extLst>
            <a:ext uri="{909E8E84-426E-40DD-AFC4-6F175D3DCCD1}">
              <a14:hiddenFill xmlns="" xmlns:a14="http://schemas.microsoft.com/office/drawing/2010/main">
                <a:solidFill>
                  <a:schemeClr val="bg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5</a:t>
            </a:r>
          </a:p>
        </p:txBody>
      </p:sp>
      <p:sp>
        <p:nvSpPr>
          <p:cNvPr id="30" name="Rectangle 21">
            <a:hlinkClick r:id="rId7" action="ppaction://hlinksldjump"/>
          </p:cNvPr>
          <p:cNvSpPr>
            <a:spLocks noChangeArrowheads="1"/>
          </p:cNvSpPr>
          <p:nvPr/>
        </p:nvSpPr>
        <p:spPr bwMode="auto">
          <a:xfrm>
            <a:off x="11310302" y="39031"/>
            <a:ext cx="360000" cy="575867"/>
          </a:xfrm>
          <a:prstGeom prst="rect">
            <a:avLst/>
          </a:prstGeom>
          <a:noFill/>
          <a:ln>
            <a:noFill/>
          </a:ln>
          <a:effectLst/>
          <a:extLst>
            <a:ext uri="{909E8E84-426E-40DD-AFC4-6F175D3DCCD1}">
              <a14:hiddenFill xmlns="" xmlns:a14="http://schemas.microsoft.com/office/drawing/2010/main">
                <a:solidFill>
                  <a:schemeClr val="bg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0000FF"/>
                </a:solidFill>
                <a:effectLst>
                  <a:reflection blurRad="6350" stA="55000" endA="300" endPos="45500" dir="5400000" sy="-100000" algn="bl" rotWithShape="0"/>
                </a:effectLst>
                <a:latin typeface="Broadway" pitchFamily="82" charset="0"/>
                <a:ea typeface="楷体" pitchFamily="49" charset="-122"/>
                <a:cs typeface="经典繁仿黑" pitchFamily="49" charset="-122"/>
              </a:rPr>
              <a:t>6</a:t>
            </a:r>
          </a:p>
        </p:txBody>
      </p:sp>
    </p:spTree>
    <p:extLst>
      <p:ext uri="{BB962C8B-B14F-4D97-AF65-F5344CB8AC3E}">
        <p14:creationId xmlns="" xmlns:p14="http://schemas.microsoft.com/office/powerpoint/2010/main" val="2072377765"/>
      </p:ext>
    </p:extLst>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blinds(horizontal)">
                                      <p:cBhvr>
                                        <p:cTn id="7" dur="750"/>
                                        <p:tgtEl>
                                          <p:spTgt spid="10">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10">
                                            <p:txEl>
                                              <p:pRg st="1" end="1"/>
                                            </p:txEl>
                                          </p:spTgt>
                                        </p:tgtEl>
                                        <p:attrNameLst>
                                          <p:attrName>style.visibility</p:attrName>
                                        </p:attrNameLst>
                                      </p:cBhvr>
                                      <p:to>
                                        <p:strVal val="visible"/>
                                      </p:to>
                                    </p:set>
                                    <p:animEffect transition="in" filter="blinds(horizontal)">
                                      <p:cBhvr>
                                        <p:cTn id="11" dur="750"/>
                                        <p:tgtEl>
                                          <p:spTgt spid="10">
                                            <p:txEl>
                                              <p:pRg st="1" end="1"/>
                                            </p:txEl>
                                          </p:spTgt>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10">
                                            <p:txEl>
                                              <p:pRg st="2" end="2"/>
                                            </p:txEl>
                                          </p:spTgt>
                                        </p:tgtEl>
                                        <p:attrNameLst>
                                          <p:attrName>style.visibility</p:attrName>
                                        </p:attrNameLst>
                                      </p:cBhvr>
                                      <p:to>
                                        <p:strVal val="visible"/>
                                      </p:to>
                                    </p:set>
                                    <p:animEffect transition="in" filter="blinds(horizontal)">
                                      <p:cBhvr>
                                        <p:cTn id="15" dur="750"/>
                                        <p:tgtEl>
                                          <p:spTgt spid="10">
                                            <p:txEl>
                                              <p:pRg st="2" end="2"/>
                                            </p:txEl>
                                          </p:spTgt>
                                        </p:tgtEl>
                                      </p:cBhvr>
                                    </p:animEffect>
                                  </p:childTnLst>
                                </p:cTn>
                              </p:par>
                            </p:childTnLst>
                          </p:cTn>
                        </p:par>
                        <p:par>
                          <p:cTn id="16" fill="hold">
                            <p:stCondLst>
                              <p:cond delay="2250"/>
                            </p:stCondLst>
                            <p:childTnLst>
                              <p:par>
                                <p:cTn id="17" presetID="3" presetClass="entr" presetSubtype="10" fill="hold" nodeType="afterEffect">
                                  <p:stCondLst>
                                    <p:cond delay="0"/>
                                  </p:stCondLst>
                                  <p:childTnLst>
                                    <p:set>
                                      <p:cBhvr>
                                        <p:cTn id="18" dur="1" fill="hold">
                                          <p:stCondLst>
                                            <p:cond delay="0"/>
                                          </p:stCondLst>
                                        </p:cTn>
                                        <p:tgtEl>
                                          <p:spTgt spid="10">
                                            <p:txEl>
                                              <p:pRg st="3" end="3"/>
                                            </p:txEl>
                                          </p:spTgt>
                                        </p:tgtEl>
                                        <p:attrNameLst>
                                          <p:attrName>style.visibility</p:attrName>
                                        </p:attrNameLst>
                                      </p:cBhvr>
                                      <p:to>
                                        <p:strVal val="visible"/>
                                      </p:to>
                                    </p:set>
                                    <p:animEffect transition="in" filter="blinds(horizontal)">
                                      <p:cBhvr>
                                        <p:cTn id="19" dur="750"/>
                                        <p:tgtEl>
                                          <p:spTgt spid="10">
                                            <p:txEl>
                                              <p:pRg st="3" end="3"/>
                                            </p:txEl>
                                          </p:spTgt>
                                        </p:tgtEl>
                                      </p:cBhvr>
                                    </p:animEffect>
                                  </p:childTnLst>
                                </p:cTn>
                              </p:par>
                            </p:childTnLst>
                          </p:cTn>
                        </p:par>
                        <p:par>
                          <p:cTn id="20" fill="hold">
                            <p:stCondLst>
                              <p:cond delay="3000"/>
                            </p:stCondLst>
                            <p:childTnLst>
                              <p:par>
                                <p:cTn id="21" presetID="3" presetClass="entr" presetSubtype="10" fill="hold" nodeType="afterEffect">
                                  <p:stCondLst>
                                    <p:cond delay="0"/>
                                  </p:stCondLst>
                                  <p:childTnLst>
                                    <p:set>
                                      <p:cBhvr>
                                        <p:cTn id="22" dur="1" fill="hold">
                                          <p:stCondLst>
                                            <p:cond delay="0"/>
                                          </p:stCondLst>
                                        </p:cTn>
                                        <p:tgtEl>
                                          <p:spTgt spid="10">
                                            <p:txEl>
                                              <p:pRg st="4" end="4"/>
                                            </p:txEl>
                                          </p:spTgt>
                                        </p:tgtEl>
                                        <p:attrNameLst>
                                          <p:attrName>style.visibility</p:attrName>
                                        </p:attrNameLst>
                                      </p:cBhvr>
                                      <p:to>
                                        <p:strVal val="visible"/>
                                      </p:to>
                                    </p:set>
                                    <p:animEffect transition="in" filter="blinds(horizontal)">
                                      <p:cBhvr>
                                        <p:cTn id="23" dur="750"/>
                                        <p:tgtEl>
                                          <p:spTgt spid="10">
                                            <p:txEl>
                                              <p:pRg st="4" end="4"/>
                                            </p:txEl>
                                          </p:spTgt>
                                        </p:tgtEl>
                                      </p:cBhvr>
                                    </p:animEffect>
                                  </p:childTnLst>
                                </p:cTn>
                              </p:par>
                            </p:childTnLst>
                          </p:cTn>
                        </p:par>
                        <p:par>
                          <p:cTn id="24" fill="hold">
                            <p:stCondLst>
                              <p:cond delay="3750"/>
                            </p:stCondLst>
                            <p:childTnLst>
                              <p:par>
                                <p:cTn id="25" presetID="3" presetClass="entr" presetSubtype="10" fill="hold" nodeType="afterEffect">
                                  <p:stCondLst>
                                    <p:cond delay="0"/>
                                  </p:stCondLst>
                                  <p:childTnLst>
                                    <p:set>
                                      <p:cBhvr>
                                        <p:cTn id="26" dur="1" fill="hold">
                                          <p:stCondLst>
                                            <p:cond delay="0"/>
                                          </p:stCondLst>
                                        </p:cTn>
                                        <p:tgtEl>
                                          <p:spTgt spid="10">
                                            <p:txEl>
                                              <p:pRg st="5" end="5"/>
                                            </p:txEl>
                                          </p:spTgt>
                                        </p:tgtEl>
                                        <p:attrNameLst>
                                          <p:attrName>style.visibility</p:attrName>
                                        </p:attrNameLst>
                                      </p:cBhvr>
                                      <p:to>
                                        <p:strVal val="visible"/>
                                      </p:to>
                                    </p:set>
                                    <p:animEffect transition="in" filter="blinds(horizontal)">
                                      <p:cBhvr>
                                        <p:cTn id="27" dur="750"/>
                                        <p:tgtEl>
                                          <p:spTgt spid="10">
                                            <p:txEl>
                                              <p:pRg st="5" end="5"/>
                                            </p:txEl>
                                          </p:spTgt>
                                        </p:tgtEl>
                                      </p:cBhvr>
                                    </p:animEffect>
                                  </p:childTnLst>
                                </p:cTn>
                              </p:par>
                            </p:childTnLst>
                          </p:cTn>
                        </p:par>
                        <p:par>
                          <p:cTn id="28" fill="hold">
                            <p:stCondLst>
                              <p:cond delay="4500"/>
                            </p:stCondLst>
                            <p:childTnLst>
                              <p:par>
                                <p:cTn id="29" presetID="3" presetClass="entr" presetSubtype="10" fill="hold" nodeType="afterEffect">
                                  <p:stCondLst>
                                    <p:cond delay="0"/>
                                  </p:stCondLst>
                                  <p:childTnLst>
                                    <p:set>
                                      <p:cBhvr>
                                        <p:cTn id="30" dur="1" fill="hold">
                                          <p:stCondLst>
                                            <p:cond delay="0"/>
                                          </p:stCondLst>
                                        </p:cTn>
                                        <p:tgtEl>
                                          <p:spTgt spid="10">
                                            <p:txEl>
                                              <p:pRg st="6" end="6"/>
                                            </p:txEl>
                                          </p:spTgt>
                                        </p:tgtEl>
                                        <p:attrNameLst>
                                          <p:attrName>style.visibility</p:attrName>
                                        </p:attrNameLst>
                                      </p:cBhvr>
                                      <p:to>
                                        <p:strVal val="visible"/>
                                      </p:to>
                                    </p:set>
                                    <p:animEffect transition="in" filter="blinds(horizontal)">
                                      <p:cBhvr>
                                        <p:cTn id="31" dur="750"/>
                                        <p:tgtEl>
                                          <p:spTgt spid="10">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41953" y="1221857"/>
            <a:ext cx="10793813" cy="5029582"/>
          </a:xfrm>
          <a:prstGeom prst="rect">
            <a:avLst/>
          </a:prstGeom>
        </p:spPr>
        <p:txBody>
          <a:bodyPr>
            <a:spAutoFit/>
          </a:bodyPr>
          <a:lstStyle/>
          <a:p>
            <a:pPr algn="just">
              <a:lnSpc>
                <a:spcPts val="5500"/>
              </a:lnSpc>
              <a:spcAft>
                <a:spcPts val="0"/>
              </a:spcAft>
            </a:pPr>
            <a:r>
              <a:rPr lang="zh-CN" altLang="zh-CN" sz="2800" kern="100" dirty="0">
                <a:latin typeface="Times New Roman"/>
                <a:ea typeface="华文细黑"/>
                <a:cs typeface="Times New Roman"/>
              </a:rPr>
              <a:t>考点</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　分子动理论的基本观点和实验依据</a:t>
            </a:r>
            <a:r>
              <a:rPr lang="en-US" altLang="zh-CN" sz="2800" kern="100" dirty="0">
                <a:latin typeface="Times New Roman"/>
                <a:ea typeface="华文细黑"/>
                <a:cs typeface="Courier New"/>
              </a:rPr>
              <a:t>(</a:t>
            </a:r>
            <a:r>
              <a:rPr lang="en-US" altLang="zh-CN" sz="2800" kern="100" dirty="0">
                <a:latin typeface="宋体"/>
                <a:ea typeface="华文细黑"/>
                <a:cs typeface="Times New Roman"/>
              </a:rPr>
              <a:t>Ⅰ</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ts val="5500"/>
              </a:lnSpc>
              <a:spcAft>
                <a:spcPts val="0"/>
              </a:spcAft>
            </a:pPr>
            <a:r>
              <a:rPr lang="zh-CN" altLang="zh-CN" sz="2800" kern="100" dirty="0">
                <a:latin typeface="Times New Roman"/>
                <a:ea typeface="华文细黑"/>
                <a:cs typeface="Times New Roman"/>
              </a:rPr>
              <a:t>考点</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　阿伏加德罗常数</a:t>
            </a:r>
            <a:r>
              <a:rPr lang="en-US" altLang="zh-CN" sz="2800" kern="100" dirty="0">
                <a:latin typeface="Times New Roman"/>
                <a:ea typeface="华文细黑"/>
                <a:cs typeface="Courier New"/>
              </a:rPr>
              <a:t>(</a:t>
            </a:r>
            <a:r>
              <a:rPr lang="en-US" altLang="zh-CN" sz="2800" kern="100" dirty="0">
                <a:latin typeface="宋体"/>
                <a:ea typeface="华文细黑"/>
                <a:cs typeface="Times New Roman"/>
              </a:rPr>
              <a:t>Ⅰ</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ts val="5500"/>
              </a:lnSpc>
              <a:spcAft>
                <a:spcPts val="0"/>
              </a:spcAft>
            </a:pPr>
            <a:r>
              <a:rPr lang="zh-CN" altLang="zh-CN" sz="2800" kern="100" dirty="0">
                <a:latin typeface="Times New Roman"/>
                <a:ea typeface="华文细黑"/>
                <a:cs typeface="Times New Roman"/>
              </a:rPr>
              <a:t>考点</a:t>
            </a: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　气体分子运动速率的统计分布</a:t>
            </a:r>
            <a:r>
              <a:rPr lang="en-US" altLang="zh-CN" sz="2800" kern="100" dirty="0">
                <a:latin typeface="Times New Roman"/>
                <a:ea typeface="华文细黑"/>
                <a:cs typeface="Courier New"/>
              </a:rPr>
              <a:t>(</a:t>
            </a:r>
            <a:r>
              <a:rPr lang="en-US" altLang="zh-CN" sz="2800" kern="100" dirty="0">
                <a:latin typeface="宋体"/>
                <a:ea typeface="华文细黑"/>
                <a:cs typeface="Times New Roman"/>
              </a:rPr>
              <a:t>Ⅰ</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ts val="5500"/>
              </a:lnSpc>
              <a:spcAft>
                <a:spcPts val="0"/>
              </a:spcAft>
            </a:pPr>
            <a:r>
              <a:rPr lang="zh-CN" altLang="zh-CN" sz="2800" kern="100" dirty="0">
                <a:latin typeface="Times New Roman"/>
                <a:ea typeface="华文细黑"/>
                <a:cs typeface="Times New Roman"/>
              </a:rPr>
              <a:t>考点</a:t>
            </a: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　温度是分子平均动能的标志、内能</a:t>
            </a:r>
            <a:r>
              <a:rPr lang="en-US" altLang="zh-CN" sz="2800" kern="100" dirty="0">
                <a:latin typeface="Times New Roman"/>
                <a:ea typeface="华文细黑"/>
                <a:cs typeface="Courier New"/>
              </a:rPr>
              <a:t>(</a:t>
            </a:r>
            <a:r>
              <a:rPr lang="en-US" altLang="zh-CN" sz="2800" kern="100" dirty="0">
                <a:latin typeface="宋体"/>
                <a:ea typeface="华文细黑"/>
                <a:cs typeface="Times New Roman"/>
              </a:rPr>
              <a:t>Ⅰ</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ts val="5500"/>
              </a:lnSpc>
              <a:spcAft>
                <a:spcPts val="0"/>
              </a:spcAft>
            </a:pPr>
            <a:r>
              <a:rPr lang="zh-CN" altLang="zh-CN" sz="2800" kern="100" dirty="0">
                <a:latin typeface="Times New Roman"/>
                <a:ea typeface="华文细黑"/>
                <a:cs typeface="Times New Roman"/>
              </a:rPr>
              <a:t>考点</a:t>
            </a:r>
            <a:r>
              <a:rPr lang="en-US" altLang="zh-CN" sz="2800" kern="100" dirty="0">
                <a:latin typeface="Times New Roman"/>
                <a:ea typeface="华文细黑"/>
                <a:cs typeface="Courier New"/>
              </a:rPr>
              <a:t>5</a:t>
            </a:r>
            <a:r>
              <a:rPr lang="zh-CN" altLang="zh-CN" sz="2800" kern="100" dirty="0">
                <a:latin typeface="Times New Roman"/>
                <a:ea typeface="华文细黑"/>
                <a:cs typeface="Times New Roman"/>
              </a:rPr>
              <a:t>　固体的微观结构、晶体和非晶体</a:t>
            </a:r>
            <a:r>
              <a:rPr lang="en-US" altLang="zh-CN" sz="2800" kern="100" dirty="0">
                <a:latin typeface="Times New Roman"/>
                <a:ea typeface="华文细黑"/>
                <a:cs typeface="Courier New"/>
              </a:rPr>
              <a:t>(</a:t>
            </a:r>
            <a:r>
              <a:rPr lang="en-US" altLang="zh-CN" sz="2800" kern="100" dirty="0">
                <a:latin typeface="宋体"/>
                <a:ea typeface="华文细黑"/>
                <a:cs typeface="Times New Roman"/>
              </a:rPr>
              <a:t>Ⅰ</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ts val="5500"/>
              </a:lnSpc>
              <a:spcAft>
                <a:spcPts val="0"/>
              </a:spcAft>
            </a:pPr>
            <a:r>
              <a:rPr lang="zh-CN" altLang="zh-CN" sz="2800" kern="100" dirty="0">
                <a:latin typeface="Times New Roman"/>
                <a:ea typeface="华文细黑"/>
                <a:cs typeface="Times New Roman"/>
              </a:rPr>
              <a:t>考点</a:t>
            </a:r>
            <a:r>
              <a:rPr lang="en-US" altLang="zh-CN" sz="2800" kern="100" dirty="0">
                <a:latin typeface="Times New Roman"/>
                <a:ea typeface="华文细黑"/>
                <a:cs typeface="Courier New"/>
              </a:rPr>
              <a:t>6</a:t>
            </a:r>
            <a:r>
              <a:rPr lang="zh-CN" altLang="zh-CN" sz="2800" kern="100" dirty="0">
                <a:latin typeface="Times New Roman"/>
                <a:ea typeface="华文细黑"/>
                <a:cs typeface="Times New Roman"/>
              </a:rPr>
              <a:t>　液晶的微观结构</a:t>
            </a:r>
            <a:r>
              <a:rPr lang="en-US" altLang="zh-CN" sz="2800" kern="100" dirty="0">
                <a:latin typeface="Times New Roman"/>
                <a:ea typeface="华文细黑"/>
                <a:cs typeface="Courier New"/>
              </a:rPr>
              <a:t>(</a:t>
            </a:r>
            <a:r>
              <a:rPr lang="en-US" altLang="zh-CN" sz="2800" kern="100" dirty="0">
                <a:latin typeface="宋体"/>
                <a:ea typeface="华文细黑"/>
                <a:cs typeface="Times New Roman"/>
              </a:rPr>
              <a:t>Ⅰ</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ts val="5500"/>
              </a:lnSpc>
              <a:spcAft>
                <a:spcPts val="0"/>
              </a:spcAft>
            </a:pPr>
            <a:r>
              <a:rPr lang="zh-CN" altLang="zh-CN" sz="2800" kern="100" dirty="0">
                <a:latin typeface="Times New Roman"/>
                <a:ea typeface="华文细黑"/>
                <a:cs typeface="Times New Roman"/>
              </a:rPr>
              <a:t>考点</a:t>
            </a:r>
            <a:r>
              <a:rPr lang="en-US" altLang="zh-CN" sz="2800" kern="100" dirty="0">
                <a:latin typeface="Times New Roman"/>
                <a:ea typeface="华文细黑"/>
                <a:cs typeface="Courier New"/>
              </a:rPr>
              <a:t>7</a:t>
            </a:r>
            <a:r>
              <a:rPr lang="zh-CN" altLang="zh-CN" sz="2800" kern="100" dirty="0">
                <a:latin typeface="Times New Roman"/>
                <a:ea typeface="华文细黑"/>
                <a:cs typeface="Times New Roman"/>
              </a:rPr>
              <a:t>　液体的表面张力现象</a:t>
            </a:r>
            <a:r>
              <a:rPr lang="en-US" altLang="zh-CN" sz="2800" kern="100" dirty="0">
                <a:latin typeface="Times New Roman"/>
                <a:ea typeface="华文细黑"/>
                <a:cs typeface="Courier New"/>
              </a:rPr>
              <a:t>(</a:t>
            </a:r>
            <a:r>
              <a:rPr lang="en-US" altLang="zh-CN" sz="2800" kern="100" dirty="0">
                <a:latin typeface="宋体"/>
                <a:ea typeface="华文细黑"/>
                <a:cs typeface="Times New Roman"/>
              </a:rPr>
              <a:t>Ⅰ</a:t>
            </a:r>
            <a:r>
              <a:rPr lang="en-US" altLang="zh-CN" sz="2800" kern="100" dirty="0" smtClean="0">
                <a:latin typeface="Times New Roman"/>
                <a:ea typeface="华文细黑"/>
                <a:cs typeface="Courier New"/>
              </a:rPr>
              <a:t>)</a:t>
            </a:r>
            <a:endParaRPr lang="zh-CN" altLang="zh-CN" sz="1050" kern="100" dirty="0">
              <a:latin typeface="宋体"/>
              <a:cs typeface="Courier New"/>
            </a:endParaRPr>
          </a:p>
        </p:txBody>
      </p:sp>
      <p:sp>
        <p:nvSpPr>
          <p:cNvPr id="8" name="矩形 7"/>
          <p:cNvSpPr/>
          <p:nvPr/>
        </p:nvSpPr>
        <p:spPr>
          <a:xfrm>
            <a:off x="0" y="549474"/>
            <a:ext cx="2172553" cy="432056"/>
          </a:xfrm>
          <a:prstGeom prst="rect">
            <a:avLst/>
          </a:prstGeom>
          <a:solidFill>
            <a:srgbClr val="36B2E6"/>
          </a:solidFill>
          <a:ln>
            <a:solidFill>
              <a:schemeClr val="bg1"/>
            </a:solidFill>
          </a:ln>
        </p:spPr>
        <p:style>
          <a:lnRef idx="1">
            <a:schemeClr val="accent3"/>
          </a:lnRef>
          <a:fillRef idx="3">
            <a:schemeClr val="accent3"/>
          </a:fillRef>
          <a:effectRef idx="2">
            <a:schemeClr val="accent3"/>
          </a:effectRef>
          <a:fontRef idx="minor">
            <a:schemeClr val="lt1"/>
          </a:fontRef>
        </p:style>
        <p:txBody>
          <a:bodyPr rtlCol="0" anchor="ctr"/>
          <a:lstStyle/>
          <a:p>
            <a:pPr algn="ctr"/>
            <a:r>
              <a:rPr lang="zh-CN" altLang="zh-CN" dirty="0">
                <a:solidFill>
                  <a:schemeClr val="bg1"/>
                </a:solidFill>
                <a:latin typeface="微软雅黑" pitchFamily="34" charset="-122"/>
                <a:ea typeface="微软雅黑" pitchFamily="34" charset="-122"/>
              </a:rPr>
              <a:t>考点要求重温</a:t>
            </a:r>
            <a:endParaRPr lang="zh-CN" altLang="en-US" dirty="0">
              <a:solidFill>
                <a:schemeClr val="bg1"/>
              </a:solidFill>
              <a:latin typeface="微软雅黑" pitchFamily="34" charset="-122"/>
              <a:ea typeface="微软雅黑" pitchFamily="34" charset="-122"/>
            </a:endParaRPr>
          </a:p>
        </p:txBody>
      </p:sp>
    </p:spTree>
    <p:extLst>
      <p:ext uri="{BB962C8B-B14F-4D97-AF65-F5344CB8AC3E}">
        <p14:creationId xmlns="" xmlns:p14="http://schemas.microsoft.com/office/powerpoint/2010/main" val="4052096781"/>
      </p:ext>
    </p:extLst>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41953" y="416436"/>
            <a:ext cx="10793813" cy="5029582"/>
          </a:xfrm>
          <a:prstGeom prst="rect">
            <a:avLst/>
          </a:prstGeom>
        </p:spPr>
        <p:txBody>
          <a:bodyPr>
            <a:spAutoFit/>
          </a:bodyPr>
          <a:lstStyle/>
          <a:p>
            <a:pPr lvl="0" algn="just">
              <a:lnSpc>
                <a:spcPts val="5500"/>
              </a:lnSpc>
            </a:pPr>
            <a:r>
              <a:rPr lang="zh-CN" altLang="zh-CN" sz="2800" kern="100" dirty="0">
                <a:solidFill>
                  <a:prstClr val="black"/>
                </a:solidFill>
                <a:latin typeface="Times New Roman"/>
                <a:ea typeface="华文细黑"/>
                <a:cs typeface="Times New Roman"/>
              </a:rPr>
              <a:t>考点</a:t>
            </a:r>
            <a:r>
              <a:rPr lang="en-US" altLang="zh-CN" sz="2800" kern="100" dirty="0">
                <a:solidFill>
                  <a:prstClr val="black"/>
                </a:solidFill>
                <a:latin typeface="Times New Roman"/>
                <a:ea typeface="华文细黑"/>
                <a:cs typeface="Courier New"/>
              </a:rPr>
              <a:t>8</a:t>
            </a:r>
            <a:r>
              <a:rPr lang="zh-CN" altLang="zh-CN" sz="2800" kern="100" dirty="0">
                <a:solidFill>
                  <a:prstClr val="black"/>
                </a:solidFill>
                <a:latin typeface="Times New Roman"/>
                <a:ea typeface="华文细黑"/>
                <a:cs typeface="Times New Roman"/>
              </a:rPr>
              <a:t>　气体实验定律</a:t>
            </a:r>
            <a:r>
              <a:rPr lang="en-US" altLang="zh-CN" sz="2800" kern="100" dirty="0">
                <a:solidFill>
                  <a:prstClr val="black"/>
                </a:solidFill>
                <a:latin typeface="Times New Roman"/>
                <a:ea typeface="华文细黑"/>
                <a:cs typeface="Courier New"/>
              </a:rPr>
              <a:t>(</a:t>
            </a:r>
            <a:r>
              <a:rPr lang="en-US" altLang="zh-CN" sz="2800" kern="100" dirty="0">
                <a:solidFill>
                  <a:prstClr val="black"/>
                </a:solidFill>
                <a:latin typeface="宋体"/>
                <a:ea typeface="华文细黑"/>
                <a:cs typeface="Times New Roman"/>
              </a:rPr>
              <a:t>Ⅱ</a:t>
            </a:r>
            <a:r>
              <a:rPr lang="en-US" altLang="zh-CN" sz="2800" kern="100" dirty="0">
                <a:solidFill>
                  <a:prstClr val="black"/>
                </a:solidFill>
                <a:latin typeface="Times New Roman"/>
                <a:ea typeface="华文细黑"/>
                <a:cs typeface="Courier New"/>
              </a:rPr>
              <a:t>)</a:t>
            </a:r>
            <a:endParaRPr lang="zh-CN" altLang="zh-CN" sz="1050" kern="100" dirty="0">
              <a:solidFill>
                <a:prstClr val="black"/>
              </a:solidFill>
              <a:latin typeface="宋体"/>
              <a:cs typeface="Courier New"/>
            </a:endParaRPr>
          </a:p>
          <a:p>
            <a:pPr lvl="0" algn="just">
              <a:lnSpc>
                <a:spcPts val="5500"/>
              </a:lnSpc>
            </a:pPr>
            <a:r>
              <a:rPr lang="zh-CN" altLang="zh-CN" sz="2800" kern="100" dirty="0">
                <a:solidFill>
                  <a:prstClr val="black"/>
                </a:solidFill>
                <a:latin typeface="Times New Roman"/>
                <a:ea typeface="华文细黑"/>
                <a:cs typeface="Times New Roman"/>
              </a:rPr>
              <a:t>考点</a:t>
            </a:r>
            <a:r>
              <a:rPr lang="en-US" altLang="zh-CN" sz="2800" kern="100" dirty="0">
                <a:solidFill>
                  <a:prstClr val="black"/>
                </a:solidFill>
                <a:latin typeface="Times New Roman"/>
                <a:ea typeface="华文细黑"/>
                <a:cs typeface="Courier New"/>
              </a:rPr>
              <a:t>9</a:t>
            </a:r>
            <a:r>
              <a:rPr lang="zh-CN" altLang="zh-CN" sz="2800" kern="100" dirty="0">
                <a:solidFill>
                  <a:prstClr val="black"/>
                </a:solidFill>
                <a:latin typeface="Times New Roman"/>
                <a:ea typeface="华文细黑"/>
                <a:cs typeface="Times New Roman"/>
              </a:rPr>
              <a:t>　理想气体</a:t>
            </a:r>
            <a:r>
              <a:rPr lang="en-US" altLang="zh-CN" sz="2800" kern="100" dirty="0">
                <a:solidFill>
                  <a:prstClr val="black"/>
                </a:solidFill>
                <a:latin typeface="Times New Roman"/>
                <a:ea typeface="华文细黑"/>
                <a:cs typeface="Courier New"/>
              </a:rPr>
              <a:t>(</a:t>
            </a:r>
            <a:r>
              <a:rPr lang="en-US" altLang="zh-CN" sz="2800" kern="100" dirty="0">
                <a:solidFill>
                  <a:prstClr val="black"/>
                </a:solidFill>
                <a:latin typeface="宋体"/>
                <a:ea typeface="华文细黑"/>
                <a:cs typeface="Times New Roman"/>
              </a:rPr>
              <a:t>Ⅰ</a:t>
            </a:r>
            <a:r>
              <a:rPr lang="en-US" altLang="zh-CN" sz="2800" kern="100" dirty="0">
                <a:solidFill>
                  <a:prstClr val="black"/>
                </a:solidFill>
                <a:latin typeface="Times New Roman"/>
                <a:ea typeface="华文细黑"/>
                <a:cs typeface="Courier New"/>
              </a:rPr>
              <a:t>)</a:t>
            </a:r>
            <a:endParaRPr lang="zh-CN" altLang="zh-CN" sz="1050" kern="100" dirty="0">
              <a:solidFill>
                <a:prstClr val="black"/>
              </a:solidFill>
              <a:latin typeface="宋体"/>
              <a:cs typeface="Courier New"/>
            </a:endParaRPr>
          </a:p>
          <a:p>
            <a:pPr lvl="0" algn="just">
              <a:lnSpc>
                <a:spcPts val="5500"/>
              </a:lnSpc>
            </a:pPr>
            <a:r>
              <a:rPr lang="zh-CN" altLang="zh-CN" sz="2800" kern="100" dirty="0">
                <a:solidFill>
                  <a:prstClr val="black"/>
                </a:solidFill>
                <a:latin typeface="Times New Roman"/>
                <a:ea typeface="华文细黑"/>
                <a:cs typeface="Times New Roman"/>
              </a:rPr>
              <a:t>考点</a:t>
            </a:r>
            <a:r>
              <a:rPr lang="en-US" altLang="zh-CN" sz="2800" kern="100" dirty="0">
                <a:solidFill>
                  <a:prstClr val="black"/>
                </a:solidFill>
                <a:latin typeface="Times New Roman"/>
                <a:ea typeface="华文细黑"/>
                <a:cs typeface="Courier New"/>
              </a:rPr>
              <a:t>10</a:t>
            </a:r>
            <a:r>
              <a:rPr lang="zh-CN" altLang="zh-CN" sz="2800" kern="100" dirty="0">
                <a:solidFill>
                  <a:prstClr val="black"/>
                </a:solidFill>
                <a:latin typeface="Times New Roman"/>
                <a:ea typeface="华文细黑"/>
                <a:cs typeface="Times New Roman"/>
              </a:rPr>
              <a:t>　饱和蒸汽、未饱和蒸汽和饱和蒸汽压</a:t>
            </a:r>
            <a:r>
              <a:rPr lang="en-US" altLang="zh-CN" sz="2800" kern="100" dirty="0">
                <a:solidFill>
                  <a:prstClr val="black"/>
                </a:solidFill>
                <a:latin typeface="Times New Roman"/>
                <a:ea typeface="华文细黑"/>
                <a:cs typeface="Courier New"/>
              </a:rPr>
              <a:t>(</a:t>
            </a:r>
            <a:r>
              <a:rPr lang="en-US" altLang="zh-CN" sz="2800" kern="100" dirty="0">
                <a:solidFill>
                  <a:prstClr val="black"/>
                </a:solidFill>
                <a:latin typeface="宋体"/>
                <a:ea typeface="华文细黑"/>
                <a:cs typeface="Times New Roman"/>
              </a:rPr>
              <a:t>Ⅰ</a:t>
            </a:r>
            <a:r>
              <a:rPr lang="en-US" altLang="zh-CN" sz="2800" kern="100" dirty="0">
                <a:solidFill>
                  <a:prstClr val="black"/>
                </a:solidFill>
                <a:latin typeface="Times New Roman"/>
                <a:ea typeface="华文细黑"/>
                <a:cs typeface="Courier New"/>
              </a:rPr>
              <a:t>)</a:t>
            </a:r>
            <a:endParaRPr lang="zh-CN" altLang="zh-CN" sz="1050" kern="100" dirty="0">
              <a:solidFill>
                <a:prstClr val="black"/>
              </a:solidFill>
              <a:latin typeface="宋体"/>
              <a:cs typeface="Courier New"/>
            </a:endParaRPr>
          </a:p>
          <a:p>
            <a:pPr lvl="0" algn="just">
              <a:lnSpc>
                <a:spcPts val="5500"/>
              </a:lnSpc>
            </a:pPr>
            <a:r>
              <a:rPr lang="zh-CN" altLang="zh-CN" sz="2800" kern="100" dirty="0">
                <a:solidFill>
                  <a:prstClr val="black"/>
                </a:solidFill>
                <a:latin typeface="Times New Roman"/>
                <a:ea typeface="华文细黑"/>
                <a:cs typeface="Times New Roman"/>
              </a:rPr>
              <a:t>考点</a:t>
            </a:r>
            <a:r>
              <a:rPr lang="en-US" altLang="zh-CN" sz="2800" kern="100" dirty="0">
                <a:solidFill>
                  <a:prstClr val="black"/>
                </a:solidFill>
                <a:latin typeface="Times New Roman"/>
                <a:ea typeface="华文细黑"/>
                <a:cs typeface="Courier New"/>
              </a:rPr>
              <a:t>11</a:t>
            </a:r>
            <a:r>
              <a:rPr lang="zh-CN" altLang="zh-CN" sz="2800" kern="100" dirty="0">
                <a:solidFill>
                  <a:prstClr val="black"/>
                </a:solidFill>
                <a:latin typeface="Times New Roman"/>
                <a:ea typeface="华文细黑"/>
                <a:cs typeface="Times New Roman"/>
              </a:rPr>
              <a:t>　相对湿度</a:t>
            </a:r>
            <a:r>
              <a:rPr lang="en-US" altLang="zh-CN" sz="2800" kern="100" dirty="0">
                <a:solidFill>
                  <a:prstClr val="black"/>
                </a:solidFill>
                <a:latin typeface="Times New Roman"/>
                <a:ea typeface="华文细黑"/>
                <a:cs typeface="Courier New"/>
              </a:rPr>
              <a:t>(</a:t>
            </a:r>
            <a:r>
              <a:rPr lang="en-US" altLang="zh-CN" sz="2800" kern="100" dirty="0">
                <a:solidFill>
                  <a:prstClr val="black"/>
                </a:solidFill>
                <a:latin typeface="宋体"/>
                <a:ea typeface="华文细黑"/>
                <a:cs typeface="Times New Roman"/>
              </a:rPr>
              <a:t>Ⅰ</a:t>
            </a:r>
            <a:r>
              <a:rPr lang="en-US" altLang="zh-CN" sz="2800" kern="100" dirty="0">
                <a:solidFill>
                  <a:prstClr val="black"/>
                </a:solidFill>
                <a:latin typeface="Times New Roman"/>
                <a:ea typeface="华文细黑"/>
                <a:cs typeface="Courier New"/>
              </a:rPr>
              <a:t>)</a:t>
            </a:r>
            <a:endParaRPr lang="zh-CN" altLang="zh-CN" sz="1050" kern="100" dirty="0">
              <a:solidFill>
                <a:prstClr val="black"/>
              </a:solidFill>
              <a:latin typeface="宋体"/>
              <a:cs typeface="Courier New"/>
            </a:endParaRPr>
          </a:p>
          <a:p>
            <a:pPr lvl="0" algn="just">
              <a:lnSpc>
                <a:spcPts val="5500"/>
              </a:lnSpc>
            </a:pPr>
            <a:r>
              <a:rPr lang="zh-CN" altLang="zh-CN" sz="2800" kern="100" dirty="0">
                <a:solidFill>
                  <a:prstClr val="black"/>
                </a:solidFill>
                <a:latin typeface="Times New Roman"/>
                <a:ea typeface="华文细黑"/>
                <a:cs typeface="Times New Roman"/>
              </a:rPr>
              <a:t>考点</a:t>
            </a:r>
            <a:r>
              <a:rPr lang="en-US" altLang="zh-CN" sz="2800" kern="100" dirty="0">
                <a:solidFill>
                  <a:prstClr val="black"/>
                </a:solidFill>
                <a:latin typeface="Times New Roman"/>
                <a:ea typeface="华文细黑"/>
                <a:cs typeface="Courier New"/>
              </a:rPr>
              <a:t>12</a:t>
            </a:r>
            <a:r>
              <a:rPr lang="zh-CN" altLang="zh-CN" sz="2800" kern="100" dirty="0">
                <a:solidFill>
                  <a:prstClr val="black"/>
                </a:solidFill>
                <a:latin typeface="Times New Roman"/>
                <a:ea typeface="华文细黑"/>
                <a:cs typeface="Times New Roman"/>
              </a:rPr>
              <a:t>　热力学第一定律</a:t>
            </a:r>
            <a:r>
              <a:rPr lang="en-US" altLang="zh-CN" sz="2800" kern="100" dirty="0">
                <a:solidFill>
                  <a:prstClr val="black"/>
                </a:solidFill>
                <a:latin typeface="Times New Roman"/>
                <a:ea typeface="华文细黑"/>
                <a:cs typeface="Courier New"/>
              </a:rPr>
              <a:t>(</a:t>
            </a:r>
            <a:r>
              <a:rPr lang="en-US" altLang="zh-CN" sz="2800" kern="100" dirty="0">
                <a:solidFill>
                  <a:prstClr val="black"/>
                </a:solidFill>
                <a:latin typeface="宋体"/>
                <a:ea typeface="华文细黑"/>
                <a:cs typeface="Times New Roman"/>
              </a:rPr>
              <a:t>Ⅰ</a:t>
            </a:r>
            <a:r>
              <a:rPr lang="en-US" altLang="zh-CN" sz="2800" kern="100" dirty="0">
                <a:solidFill>
                  <a:prstClr val="black"/>
                </a:solidFill>
                <a:latin typeface="Times New Roman"/>
                <a:ea typeface="华文细黑"/>
                <a:cs typeface="Courier New"/>
              </a:rPr>
              <a:t>)</a:t>
            </a:r>
            <a:endParaRPr lang="zh-CN" altLang="zh-CN" sz="1050" kern="100" dirty="0">
              <a:solidFill>
                <a:prstClr val="black"/>
              </a:solidFill>
              <a:latin typeface="宋体"/>
              <a:cs typeface="Courier New"/>
            </a:endParaRPr>
          </a:p>
          <a:p>
            <a:pPr lvl="0" algn="just">
              <a:lnSpc>
                <a:spcPts val="5500"/>
              </a:lnSpc>
            </a:pPr>
            <a:r>
              <a:rPr lang="zh-CN" altLang="zh-CN" sz="2800" kern="100" dirty="0">
                <a:solidFill>
                  <a:prstClr val="black"/>
                </a:solidFill>
                <a:latin typeface="Times New Roman"/>
                <a:ea typeface="华文细黑"/>
                <a:cs typeface="Times New Roman"/>
              </a:rPr>
              <a:t>考点</a:t>
            </a:r>
            <a:r>
              <a:rPr lang="en-US" altLang="zh-CN" sz="2800" kern="100" dirty="0">
                <a:solidFill>
                  <a:prstClr val="black"/>
                </a:solidFill>
                <a:latin typeface="Times New Roman"/>
                <a:ea typeface="华文细黑"/>
                <a:cs typeface="Courier New"/>
              </a:rPr>
              <a:t>13</a:t>
            </a:r>
            <a:r>
              <a:rPr lang="zh-CN" altLang="zh-CN" sz="2800" kern="100" dirty="0">
                <a:solidFill>
                  <a:prstClr val="black"/>
                </a:solidFill>
                <a:latin typeface="Times New Roman"/>
                <a:ea typeface="华文细黑"/>
                <a:cs typeface="Times New Roman"/>
              </a:rPr>
              <a:t>　能量守恒定律</a:t>
            </a:r>
            <a:r>
              <a:rPr lang="en-US" altLang="zh-CN" sz="2800" kern="100" dirty="0">
                <a:solidFill>
                  <a:prstClr val="black"/>
                </a:solidFill>
                <a:latin typeface="Times New Roman"/>
                <a:ea typeface="华文细黑"/>
                <a:cs typeface="Courier New"/>
              </a:rPr>
              <a:t>(</a:t>
            </a:r>
            <a:r>
              <a:rPr lang="en-US" altLang="zh-CN" sz="2800" kern="100" dirty="0">
                <a:solidFill>
                  <a:prstClr val="black"/>
                </a:solidFill>
                <a:latin typeface="宋体"/>
                <a:ea typeface="华文细黑"/>
                <a:cs typeface="Times New Roman"/>
              </a:rPr>
              <a:t>Ⅰ</a:t>
            </a:r>
            <a:r>
              <a:rPr lang="en-US" altLang="zh-CN" sz="2800" kern="100" dirty="0">
                <a:solidFill>
                  <a:prstClr val="black"/>
                </a:solidFill>
                <a:latin typeface="Times New Roman"/>
                <a:ea typeface="华文细黑"/>
                <a:cs typeface="Courier New"/>
              </a:rPr>
              <a:t>)</a:t>
            </a:r>
            <a:endParaRPr lang="zh-CN" altLang="zh-CN" sz="1050" kern="100" dirty="0">
              <a:solidFill>
                <a:prstClr val="black"/>
              </a:solidFill>
              <a:latin typeface="宋体"/>
              <a:cs typeface="Courier New"/>
            </a:endParaRPr>
          </a:p>
          <a:p>
            <a:pPr lvl="0" algn="just">
              <a:lnSpc>
                <a:spcPts val="5500"/>
              </a:lnSpc>
            </a:pPr>
            <a:r>
              <a:rPr lang="zh-CN" altLang="zh-CN" sz="2800" kern="100" dirty="0">
                <a:solidFill>
                  <a:prstClr val="black"/>
                </a:solidFill>
                <a:latin typeface="Times New Roman"/>
                <a:ea typeface="华文细黑"/>
                <a:cs typeface="Times New Roman"/>
              </a:rPr>
              <a:t>考点</a:t>
            </a:r>
            <a:r>
              <a:rPr lang="en-US" altLang="zh-CN" sz="2800" kern="100" dirty="0">
                <a:solidFill>
                  <a:prstClr val="black"/>
                </a:solidFill>
                <a:latin typeface="Times New Roman"/>
                <a:ea typeface="华文细黑"/>
                <a:cs typeface="Courier New"/>
              </a:rPr>
              <a:t>14</a:t>
            </a:r>
            <a:r>
              <a:rPr lang="zh-CN" altLang="zh-CN" sz="2800" kern="100" dirty="0">
                <a:solidFill>
                  <a:prstClr val="black"/>
                </a:solidFill>
                <a:latin typeface="Times New Roman"/>
                <a:ea typeface="华文细黑"/>
                <a:cs typeface="Times New Roman"/>
              </a:rPr>
              <a:t>　热力学第二定律</a:t>
            </a:r>
            <a:r>
              <a:rPr lang="en-US" altLang="zh-CN" sz="2800" kern="100" dirty="0">
                <a:solidFill>
                  <a:prstClr val="black"/>
                </a:solidFill>
                <a:latin typeface="Times New Roman"/>
                <a:ea typeface="华文细黑"/>
                <a:cs typeface="Courier New"/>
              </a:rPr>
              <a:t>(</a:t>
            </a:r>
            <a:r>
              <a:rPr lang="en-US" altLang="zh-CN" sz="2800" kern="100" dirty="0">
                <a:solidFill>
                  <a:prstClr val="black"/>
                </a:solidFill>
                <a:latin typeface="宋体"/>
                <a:ea typeface="华文细黑"/>
                <a:cs typeface="Times New Roman"/>
              </a:rPr>
              <a:t>Ⅰ</a:t>
            </a:r>
            <a:r>
              <a:rPr lang="en-US" altLang="zh-CN" sz="2800" kern="100" dirty="0">
                <a:solidFill>
                  <a:prstClr val="black"/>
                </a:solidFill>
                <a:latin typeface="Times New Roman"/>
                <a:ea typeface="华文细黑"/>
                <a:cs typeface="Courier New"/>
              </a:rPr>
              <a:t>)</a:t>
            </a:r>
            <a:endParaRPr lang="zh-CN" altLang="zh-CN" sz="1050" kern="100" dirty="0">
              <a:solidFill>
                <a:prstClr val="black"/>
              </a:solidFill>
              <a:latin typeface="宋体"/>
              <a:cs typeface="Courier New"/>
            </a:endParaRPr>
          </a:p>
        </p:txBody>
      </p:sp>
    </p:spTree>
    <p:extLst>
      <p:ext uri="{BB962C8B-B14F-4D97-AF65-F5344CB8AC3E}">
        <p14:creationId xmlns="" xmlns:p14="http://schemas.microsoft.com/office/powerpoint/2010/main" val="1193450507"/>
      </p:ext>
    </p:extLst>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圆角矩形 5"/>
          <p:cNvSpPr/>
          <p:nvPr/>
        </p:nvSpPr>
        <p:spPr>
          <a:xfrm>
            <a:off x="11398413" y="6665188"/>
            <a:ext cx="792000" cy="194400"/>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
        <p:nvSpPr>
          <p:cNvPr id="7" name="Rectangle 21">
            <a:hlinkClick r:id="rId3" action="ppaction://hlinksldjump"/>
          </p:cNvPr>
          <p:cNvSpPr>
            <a:spLocks noChangeArrowheads="1"/>
          </p:cNvSpPr>
          <p:nvPr/>
        </p:nvSpPr>
        <p:spPr bwMode="auto">
          <a:xfrm>
            <a:off x="9150622" y="39031"/>
            <a:ext cx="360000" cy="575867"/>
          </a:xfrm>
          <a:prstGeom prst="rect">
            <a:avLst/>
          </a:prstGeom>
          <a:noFill/>
          <a:ln>
            <a:noFill/>
          </a:ln>
          <a:effectLst/>
          <a:extLst>
            <a:ext uri="{909E8E84-426E-40DD-AFC4-6F175D3DCCD1}">
              <a14:hiddenFill xmlns="" xmlns:a14="http://schemas.microsoft.com/office/drawing/2010/main">
                <a:solidFill>
                  <a:schemeClr val="bg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0000FF"/>
                </a:solidFill>
                <a:effectLst>
                  <a:reflection blurRad="6350" stA="55000" endA="300" endPos="45500" dir="5400000" sy="-100000" algn="bl" rotWithShape="0"/>
                </a:effectLst>
                <a:latin typeface="Broadway" pitchFamily="82" charset="0"/>
                <a:ea typeface="楷体" pitchFamily="49" charset="-122"/>
                <a:cs typeface="经典繁仿黑" pitchFamily="49" charset="-122"/>
              </a:rPr>
              <a:t>1</a:t>
            </a:r>
          </a:p>
        </p:txBody>
      </p:sp>
      <p:sp>
        <p:nvSpPr>
          <p:cNvPr id="8" name="Rectangle 21">
            <a:hlinkClick r:id="rId4" action="ppaction://hlinksldjump"/>
          </p:cNvPr>
          <p:cNvSpPr>
            <a:spLocks noChangeArrowheads="1"/>
          </p:cNvSpPr>
          <p:nvPr/>
        </p:nvSpPr>
        <p:spPr bwMode="auto">
          <a:xfrm>
            <a:off x="9582558" y="39031"/>
            <a:ext cx="360000" cy="575867"/>
          </a:xfrm>
          <a:prstGeom prst="rect">
            <a:avLst/>
          </a:prstGeom>
          <a:noFill/>
          <a:ln>
            <a:noFill/>
          </a:ln>
          <a:effectLst/>
          <a:extLst>
            <a:ext uri="{909E8E84-426E-40DD-AFC4-6F175D3DCCD1}">
              <a14:hiddenFill xmlns="" xmlns:a14="http://schemas.microsoft.com/office/drawing/2010/main">
                <a:solidFill>
                  <a:schemeClr val="bg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2</a:t>
            </a:r>
          </a:p>
        </p:txBody>
      </p:sp>
      <p:sp>
        <p:nvSpPr>
          <p:cNvPr id="9" name="Rectangle 21">
            <a:hlinkClick r:id="rId5" action="ppaction://hlinksldjump"/>
          </p:cNvPr>
          <p:cNvSpPr>
            <a:spLocks noChangeArrowheads="1"/>
          </p:cNvSpPr>
          <p:nvPr/>
        </p:nvSpPr>
        <p:spPr bwMode="auto">
          <a:xfrm>
            <a:off x="10014494" y="39031"/>
            <a:ext cx="360000" cy="575867"/>
          </a:xfrm>
          <a:prstGeom prst="rect">
            <a:avLst/>
          </a:prstGeom>
          <a:noFill/>
          <a:ln>
            <a:noFill/>
          </a:ln>
          <a:effectLst/>
          <a:extLst>
            <a:ext uri="{909E8E84-426E-40DD-AFC4-6F175D3DCCD1}">
              <a14:hiddenFill xmlns="" xmlns:a14="http://schemas.microsoft.com/office/drawing/2010/main">
                <a:solidFill>
                  <a:schemeClr val="bg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3</a:t>
            </a:r>
          </a:p>
        </p:txBody>
      </p:sp>
      <p:sp>
        <p:nvSpPr>
          <p:cNvPr id="10" name="Rectangle 21">
            <a:hlinkClick r:id="rId6" action="ppaction://hlinksldjump"/>
          </p:cNvPr>
          <p:cNvSpPr>
            <a:spLocks noChangeArrowheads="1"/>
          </p:cNvSpPr>
          <p:nvPr/>
        </p:nvSpPr>
        <p:spPr bwMode="auto">
          <a:xfrm>
            <a:off x="10446430" y="39031"/>
            <a:ext cx="360000" cy="575867"/>
          </a:xfrm>
          <a:prstGeom prst="rect">
            <a:avLst/>
          </a:prstGeom>
          <a:noFill/>
          <a:ln>
            <a:noFill/>
          </a:ln>
          <a:effectLst/>
          <a:extLst>
            <a:ext uri="{909E8E84-426E-40DD-AFC4-6F175D3DCCD1}">
              <a14:hiddenFill xmlns="" xmlns:a14="http://schemas.microsoft.com/office/drawing/2010/main">
                <a:solidFill>
                  <a:schemeClr val="bg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4</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11" name="Rectangle 21">
            <a:hlinkClick r:id="rId7" action="ppaction://hlinksldjump"/>
          </p:cNvPr>
          <p:cNvSpPr>
            <a:spLocks noChangeArrowheads="1"/>
          </p:cNvSpPr>
          <p:nvPr/>
        </p:nvSpPr>
        <p:spPr bwMode="auto">
          <a:xfrm>
            <a:off x="10878366" y="39031"/>
            <a:ext cx="360000" cy="575867"/>
          </a:xfrm>
          <a:prstGeom prst="rect">
            <a:avLst/>
          </a:prstGeom>
          <a:noFill/>
          <a:ln>
            <a:noFill/>
          </a:ln>
          <a:effectLst/>
          <a:extLst>
            <a:ext uri="{909E8E84-426E-40DD-AFC4-6F175D3DCCD1}">
              <a14:hiddenFill xmlns="" xmlns:a14="http://schemas.microsoft.com/office/drawing/2010/main">
                <a:solidFill>
                  <a:schemeClr val="bg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5</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12" name="Rectangle 21">
            <a:hlinkClick r:id="rId8" action="ppaction://hlinksldjump"/>
          </p:cNvPr>
          <p:cNvSpPr>
            <a:spLocks noChangeArrowheads="1"/>
          </p:cNvSpPr>
          <p:nvPr/>
        </p:nvSpPr>
        <p:spPr bwMode="auto">
          <a:xfrm>
            <a:off x="11310302" y="39031"/>
            <a:ext cx="360000" cy="575867"/>
          </a:xfrm>
          <a:prstGeom prst="rect">
            <a:avLst/>
          </a:prstGeom>
          <a:noFill/>
          <a:ln>
            <a:noFill/>
          </a:ln>
          <a:effectLst/>
          <a:extLst>
            <a:ext uri="{909E8E84-426E-40DD-AFC4-6F175D3DCCD1}">
              <a14:hiddenFill xmlns="" xmlns:a14="http://schemas.microsoft.com/office/drawing/2010/main">
                <a:solidFill>
                  <a:schemeClr val="bg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6</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15" name="矩形 14"/>
          <p:cNvSpPr/>
          <p:nvPr/>
        </p:nvSpPr>
        <p:spPr>
          <a:xfrm>
            <a:off x="0" y="287391"/>
            <a:ext cx="2172553" cy="432056"/>
          </a:xfrm>
          <a:prstGeom prst="rect">
            <a:avLst/>
          </a:prstGeom>
          <a:solidFill>
            <a:srgbClr val="36B2E6"/>
          </a:solidFill>
          <a:ln>
            <a:solidFill>
              <a:schemeClr val="bg1"/>
            </a:solidFill>
          </a:ln>
        </p:spPr>
        <p:style>
          <a:lnRef idx="1">
            <a:schemeClr val="accent3"/>
          </a:lnRef>
          <a:fillRef idx="3">
            <a:schemeClr val="accent3"/>
          </a:fillRef>
          <a:effectRef idx="2">
            <a:schemeClr val="accent3"/>
          </a:effectRef>
          <a:fontRef idx="minor">
            <a:schemeClr val="lt1"/>
          </a:fontRef>
        </p:style>
        <p:txBody>
          <a:bodyPr rtlCol="0" anchor="ctr"/>
          <a:lstStyle/>
          <a:p>
            <a:pPr algn="ctr"/>
            <a:r>
              <a:rPr lang="zh-CN" altLang="zh-CN" dirty="0">
                <a:solidFill>
                  <a:schemeClr val="bg1"/>
                </a:solidFill>
                <a:latin typeface="微软雅黑" pitchFamily="34" charset="-122"/>
                <a:ea typeface="微软雅黑" pitchFamily="34" charset="-122"/>
              </a:rPr>
              <a:t>要点方法回顾</a:t>
            </a:r>
            <a:endParaRPr lang="zh-CN" altLang="en-US" dirty="0">
              <a:solidFill>
                <a:schemeClr val="bg1"/>
              </a:solidFill>
              <a:latin typeface="微软雅黑" pitchFamily="34" charset="-122"/>
              <a:ea typeface="微软雅黑" pitchFamily="34" charset="-122"/>
            </a:endParaRPr>
          </a:p>
        </p:txBody>
      </p:sp>
      <p:sp>
        <p:nvSpPr>
          <p:cNvPr id="16" name="矩形 15"/>
          <p:cNvSpPr/>
          <p:nvPr/>
        </p:nvSpPr>
        <p:spPr>
          <a:xfrm>
            <a:off x="190905" y="713810"/>
            <a:ext cx="11755638" cy="2031325"/>
          </a:xfrm>
          <a:prstGeom prst="rect">
            <a:avLst/>
          </a:prstGeom>
        </p:spPr>
        <p:txBody>
          <a:bodyPr>
            <a:spAutoFit/>
          </a:bodyPr>
          <a:lstStyle/>
          <a:p>
            <a:pPr algn="just">
              <a:lnSpc>
                <a:spcPct val="150000"/>
              </a:lnSpc>
              <a:spcAft>
                <a:spcPts val="0"/>
              </a:spcAft>
            </a:pPr>
            <a:r>
              <a:rPr lang="en-US" altLang="zh-CN" sz="2800" kern="100" spc="-100" dirty="0">
                <a:latin typeface="Times New Roman"/>
                <a:ea typeface="华文细黑"/>
                <a:cs typeface="Courier New"/>
              </a:rPr>
              <a:t>1.</a:t>
            </a:r>
            <a:r>
              <a:rPr lang="zh-CN" altLang="zh-CN" sz="2800" kern="100" spc="-100" dirty="0">
                <a:latin typeface="Times New Roman"/>
                <a:ea typeface="华文细黑"/>
                <a:cs typeface="Times New Roman"/>
              </a:rPr>
              <a:t>阿伏加德罗常数是联系宏观世界与微观世界的关键桥梁，在求解分子大小时，</a:t>
            </a:r>
            <a:r>
              <a:rPr lang="zh-CN" altLang="zh-CN" sz="2800" kern="100" dirty="0">
                <a:latin typeface="Times New Roman"/>
                <a:ea typeface="华文细黑"/>
                <a:cs typeface="Times New Roman"/>
              </a:rPr>
              <a:t>我们可以把分子看成球体或立方体两种不同的模型，对于固、液、气三态物质如何求解分子的大小呢？</a:t>
            </a:r>
            <a:endParaRPr lang="zh-CN" altLang="zh-CN" sz="1050" kern="100" dirty="0">
              <a:effectLst/>
              <a:latin typeface="宋体"/>
              <a:cs typeface="Courier New"/>
            </a:endParaRPr>
          </a:p>
        </p:txBody>
      </p:sp>
      <p:graphicFrame>
        <p:nvGraphicFramePr>
          <p:cNvPr id="2" name="对象 1"/>
          <p:cNvGraphicFramePr>
            <a:graphicFrameLocks noChangeAspect="1"/>
          </p:cNvGraphicFramePr>
          <p:nvPr>
            <p:extLst>
              <p:ext uri="{D42A27DB-BD31-4B8C-83A1-F6EECF244321}">
                <p14:modId xmlns="" xmlns:p14="http://schemas.microsoft.com/office/powerpoint/2010/main" val="1917874472"/>
              </p:ext>
            </p:extLst>
          </p:nvPr>
        </p:nvGraphicFramePr>
        <p:xfrm>
          <a:off x="303198" y="2709714"/>
          <a:ext cx="6818313" cy="1452563"/>
        </p:xfrm>
        <a:graphic>
          <a:graphicData uri="http://schemas.openxmlformats.org/presentationml/2006/ole">
            <p:oleObj spid="_x0000_s1330" name="文档" r:id="rId9" imgW="6819005" imgH="1452202" progId="Word.Document.12">
              <p:embed/>
            </p:oleObj>
          </a:graphicData>
        </a:graphic>
      </p:graphicFrame>
      <p:graphicFrame>
        <p:nvGraphicFramePr>
          <p:cNvPr id="14" name="对象 13"/>
          <p:cNvGraphicFramePr>
            <a:graphicFrameLocks noChangeAspect="1"/>
          </p:cNvGraphicFramePr>
          <p:nvPr>
            <p:extLst>
              <p:ext uri="{D42A27DB-BD31-4B8C-83A1-F6EECF244321}">
                <p14:modId xmlns="" xmlns:p14="http://schemas.microsoft.com/office/powerpoint/2010/main" val="2216043879"/>
              </p:ext>
            </p:extLst>
          </p:nvPr>
        </p:nvGraphicFramePr>
        <p:xfrm>
          <a:off x="303198" y="3645818"/>
          <a:ext cx="6816725" cy="1443038"/>
        </p:xfrm>
        <a:graphic>
          <a:graphicData uri="http://schemas.openxmlformats.org/presentationml/2006/ole">
            <p:oleObj spid="_x0000_s1331" name="文档" r:id="rId10" imgW="6819005" imgH="1452562" progId="Word.Document.12">
              <p:embed/>
            </p:oleObj>
          </a:graphicData>
        </a:graphic>
      </p:graphicFrame>
      <p:graphicFrame>
        <p:nvGraphicFramePr>
          <p:cNvPr id="17" name="对象 16"/>
          <p:cNvGraphicFramePr>
            <a:graphicFrameLocks noChangeAspect="1"/>
          </p:cNvGraphicFramePr>
          <p:nvPr>
            <p:extLst>
              <p:ext uri="{D42A27DB-BD31-4B8C-83A1-F6EECF244321}">
                <p14:modId xmlns="" xmlns:p14="http://schemas.microsoft.com/office/powerpoint/2010/main" val="486403769"/>
              </p:ext>
            </p:extLst>
          </p:nvPr>
        </p:nvGraphicFramePr>
        <p:xfrm>
          <a:off x="303198" y="4592082"/>
          <a:ext cx="8869363" cy="1443037"/>
        </p:xfrm>
        <a:graphic>
          <a:graphicData uri="http://schemas.openxmlformats.org/presentationml/2006/ole">
            <p:oleObj spid="_x0000_s1332" name="文档" r:id="rId11" imgW="8867013" imgH="1444228" progId="Word.Document.12">
              <p:embed/>
            </p:oleObj>
          </a:graphicData>
        </a:graphic>
      </p:graphicFrame>
      <p:graphicFrame>
        <p:nvGraphicFramePr>
          <p:cNvPr id="18" name="对象 17"/>
          <p:cNvGraphicFramePr>
            <a:graphicFrameLocks noChangeAspect="1"/>
          </p:cNvGraphicFramePr>
          <p:nvPr>
            <p:extLst>
              <p:ext uri="{D42A27DB-BD31-4B8C-83A1-F6EECF244321}">
                <p14:modId xmlns="" xmlns:p14="http://schemas.microsoft.com/office/powerpoint/2010/main" val="2627261410"/>
              </p:ext>
            </p:extLst>
          </p:nvPr>
        </p:nvGraphicFramePr>
        <p:xfrm>
          <a:off x="303198" y="5734050"/>
          <a:ext cx="8869363" cy="1443037"/>
        </p:xfrm>
        <a:graphic>
          <a:graphicData uri="http://schemas.openxmlformats.org/presentationml/2006/ole">
            <p:oleObj spid="_x0000_s1333" name="文档" r:id="rId12" imgW="8867013" imgH="1446751" progId="Word.Document.12">
              <p:embed/>
            </p:oleObj>
          </a:graphicData>
        </a:graphic>
      </p:graphicFrame>
    </p:spTree>
    <p:extLst>
      <p:ext uri="{BB962C8B-B14F-4D97-AF65-F5344CB8AC3E}">
        <p14:creationId xmlns="" xmlns:p14="http://schemas.microsoft.com/office/powerpoint/2010/main" val="3059495914"/>
      </p:ext>
    </p:extLst>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blinds(horizontal)">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blinds(horizontal)">
                                      <p:cBhvr>
                                        <p:cTn id="17" dur="500"/>
                                        <p:tgtEl>
                                          <p:spTgt spid="17"/>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blinds(horizontal)">
                                      <p:cBhvr>
                                        <p:cTn id="22" dur="500"/>
                                        <p:tgtEl>
                                          <p:spTgt spid="18"/>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nodeType="clickEffect">
                                  <p:stCondLst>
                                    <p:cond delay="0"/>
                                  </p:stCondLst>
                                  <p:childTnLst>
                                    <p:animEffect transition="out" filter="fade">
                                      <p:cBhvr>
                                        <p:cTn id="26" dur="500"/>
                                        <p:tgtEl>
                                          <p:spTgt spid="2"/>
                                        </p:tgtEl>
                                      </p:cBhvr>
                                    </p:animEffect>
                                    <p:set>
                                      <p:cBhvr>
                                        <p:cTn id="27" dur="1" fill="hold">
                                          <p:stCondLst>
                                            <p:cond delay="499"/>
                                          </p:stCondLst>
                                        </p:cTn>
                                        <p:tgtEl>
                                          <p:spTgt spid="2"/>
                                        </p:tgtEl>
                                        <p:attrNameLst>
                                          <p:attrName>style.visibility</p:attrName>
                                        </p:attrNameLst>
                                      </p:cBhvr>
                                      <p:to>
                                        <p:strVal val="hidden"/>
                                      </p:to>
                                    </p:set>
                                  </p:childTnLst>
                                </p:cTn>
                              </p:par>
                              <p:par>
                                <p:cTn id="28" presetID="10" presetClass="exit" presetSubtype="0" fill="hold" nodeType="withEffect">
                                  <p:stCondLst>
                                    <p:cond delay="0"/>
                                  </p:stCondLst>
                                  <p:childTnLst>
                                    <p:animEffect transition="out" filter="fade">
                                      <p:cBhvr>
                                        <p:cTn id="29" dur="500"/>
                                        <p:tgtEl>
                                          <p:spTgt spid="14"/>
                                        </p:tgtEl>
                                      </p:cBhvr>
                                    </p:animEffect>
                                    <p:set>
                                      <p:cBhvr>
                                        <p:cTn id="30" dur="1" fill="hold">
                                          <p:stCondLst>
                                            <p:cond delay="499"/>
                                          </p:stCondLst>
                                        </p:cTn>
                                        <p:tgtEl>
                                          <p:spTgt spid="14"/>
                                        </p:tgtEl>
                                        <p:attrNameLst>
                                          <p:attrName>style.visibility</p:attrName>
                                        </p:attrNameLst>
                                      </p:cBhvr>
                                      <p:to>
                                        <p:strVal val="hidden"/>
                                      </p:to>
                                    </p:set>
                                  </p:childTnLst>
                                </p:cTn>
                              </p:par>
                              <p:par>
                                <p:cTn id="31" presetID="10" presetClass="exit" presetSubtype="0" fill="hold" nodeType="withEffect">
                                  <p:stCondLst>
                                    <p:cond delay="0"/>
                                  </p:stCondLst>
                                  <p:childTnLst>
                                    <p:animEffect transition="out" filter="fade">
                                      <p:cBhvr>
                                        <p:cTn id="32" dur="500"/>
                                        <p:tgtEl>
                                          <p:spTgt spid="17"/>
                                        </p:tgtEl>
                                      </p:cBhvr>
                                    </p:animEffect>
                                    <p:set>
                                      <p:cBhvr>
                                        <p:cTn id="33" dur="1" fill="hold">
                                          <p:stCondLst>
                                            <p:cond delay="499"/>
                                          </p:stCondLst>
                                        </p:cTn>
                                        <p:tgtEl>
                                          <p:spTgt spid="17"/>
                                        </p:tgtEl>
                                        <p:attrNameLst>
                                          <p:attrName>style.visibility</p:attrName>
                                        </p:attrNameLst>
                                      </p:cBhvr>
                                      <p:to>
                                        <p:strVal val="hidden"/>
                                      </p:to>
                                    </p:set>
                                  </p:childTnLst>
                                </p:cTn>
                              </p:par>
                              <p:par>
                                <p:cTn id="34" presetID="10" presetClass="exit" presetSubtype="0" fill="hold" nodeType="withEffect">
                                  <p:stCondLst>
                                    <p:cond delay="0"/>
                                  </p:stCondLst>
                                  <p:childTnLst>
                                    <p:animEffect transition="out" filter="fade">
                                      <p:cBhvr>
                                        <p:cTn id="35" dur="500"/>
                                        <p:tgtEl>
                                          <p:spTgt spid="18"/>
                                        </p:tgtEl>
                                      </p:cBhvr>
                                    </p:animEffect>
                                    <p:set>
                                      <p:cBhvr>
                                        <p:cTn id="36" dur="1" fill="hold">
                                          <p:stCondLst>
                                            <p:cond delay="499"/>
                                          </p:stCondLst>
                                        </p:cTn>
                                        <p:tgtEl>
                                          <p:spTgt spid="18"/>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23" name="圆角矩形 22"/>
          <p:cNvSpPr/>
          <p:nvPr/>
        </p:nvSpPr>
        <p:spPr>
          <a:xfrm>
            <a:off x="11398413" y="6665188"/>
            <a:ext cx="792000" cy="194400"/>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
        <p:nvSpPr>
          <p:cNvPr id="18" name="矩形 17"/>
          <p:cNvSpPr/>
          <p:nvPr/>
        </p:nvSpPr>
        <p:spPr>
          <a:xfrm>
            <a:off x="373931" y="765498"/>
            <a:ext cx="11409907" cy="4324261"/>
          </a:xfrm>
          <a:prstGeom prst="rect">
            <a:avLst/>
          </a:prstGeom>
        </p:spPr>
        <p:txBody>
          <a:bodyPr>
            <a:spAutoFit/>
          </a:bodyPr>
          <a:lstStyle/>
          <a:p>
            <a:pPr algn="just">
              <a:lnSpc>
                <a:spcPts val="5500"/>
              </a:lnSpc>
              <a:spcAft>
                <a:spcPts val="0"/>
              </a:spcAft>
            </a:pPr>
            <a:r>
              <a:rPr lang="en-US" altLang="zh-CN" sz="2800" kern="100" dirty="0">
                <a:latin typeface="Times New Roman"/>
                <a:ea typeface="华文细黑"/>
                <a:cs typeface="Courier New"/>
              </a:rPr>
              <a:t>2.(1)</a:t>
            </a:r>
            <a:r>
              <a:rPr lang="zh-CN" altLang="zh-CN" sz="2800" kern="100" dirty="0">
                <a:latin typeface="Times New Roman"/>
                <a:ea typeface="华文细黑"/>
                <a:cs typeface="Times New Roman"/>
              </a:rPr>
              <a:t>布朗运动的定义是什么？</a:t>
            </a:r>
            <a:endParaRPr lang="zh-CN" altLang="zh-CN" sz="1050" kern="100" dirty="0">
              <a:latin typeface="宋体"/>
              <a:cs typeface="Courier New"/>
            </a:endParaRPr>
          </a:p>
          <a:p>
            <a:pPr algn="just">
              <a:lnSpc>
                <a:spcPts val="5500"/>
              </a:lnSpc>
              <a:spcAft>
                <a:spcPts val="0"/>
              </a:spcAft>
            </a:pPr>
            <a:r>
              <a:rPr lang="zh-CN" altLang="zh-CN" sz="2800" b="1" kern="100" dirty="0" smtClean="0">
                <a:solidFill>
                  <a:srgbClr val="0000FF"/>
                </a:solidFill>
                <a:latin typeface="Times New Roman"/>
                <a:ea typeface="华文细黑"/>
                <a:cs typeface="Times New Roman"/>
              </a:rPr>
              <a:t>答案</a:t>
            </a:r>
            <a:r>
              <a:rPr lang="zh-CN" altLang="zh-CN" sz="2800" b="1" kern="100" dirty="0">
                <a:solidFill>
                  <a:srgbClr val="0000FF"/>
                </a:solidFill>
                <a:latin typeface="Times New Roman"/>
                <a:ea typeface="华文细黑"/>
                <a:cs typeface="Times New Roman"/>
              </a:rPr>
              <a:t>　</a:t>
            </a:r>
            <a:r>
              <a:rPr lang="zh-CN" altLang="zh-CN" sz="2800" kern="100" dirty="0" smtClean="0">
                <a:latin typeface="Times New Roman"/>
                <a:ea typeface="华文细黑"/>
                <a:cs typeface="Times New Roman"/>
              </a:rPr>
              <a:t>悬浮</a:t>
            </a:r>
            <a:r>
              <a:rPr lang="zh-CN" altLang="zh-CN" sz="2800" kern="100" dirty="0">
                <a:latin typeface="Times New Roman"/>
                <a:ea typeface="华文细黑"/>
                <a:cs typeface="Times New Roman"/>
              </a:rPr>
              <a:t>于液体中小颗粒的无规则运动</a:t>
            </a:r>
            <a:endParaRPr lang="zh-CN" altLang="zh-CN" sz="1050" kern="100" dirty="0">
              <a:latin typeface="宋体"/>
              <a:cs typeface="Courier New"/>
            </a:endParaRPr>
          </a:p>
          <a:p>
            <a:pPr algn="just">
              <a:lnSpc>
                <a:spcPts val="55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布朗运动说明了什么问题？</a:t>
            </a:r>
            <a:endParaRPr lang="zh-CN" altLang="zh-CN" sz="1050" kern="100" dirty="0">
              <a:latin typeface="宋体"/>
              <a:cs typeface="Courier New"/>
            </a:endParaRPr>
          </a:p>
          <a:p>
            <a:pPr algn="just">
              <a:lnSpc>
                <a:spcPts val="5500"/>
              </a:lnSpc>
              <a:spcAft>
                <a:spcPts val="0"/>
              </a:spcAft>
            </a:pPr>
            <a:r>
              <a:rPr lang="zh-CN" altLang="zh-CN" sz="2800" b="1" kern="100" dirty="0" smtClean="0">
                <a:solidFill>
                  <a:srgbClr val="0000FF"/>
                </a:solidFill>
                <a:latin typeface="Times New Roman"/>
                <a:ea typeface="华文细黑"/>
                <a:cs typeface="Times New Roman"/>
              </a:rPr>
              <a:t>答案　</a:t>
            </a:r>
            <a:r>
              <a:rPr lang="zh-CN" altLang="zh-CN" sz="2800" kern="100" dirty="0" smtClean="0">
                <a:latin typeface="Times New Roman"/>
                <a:ea typeface="华文细黑"/>
                <a:cs typeface="Times New Roman"/>
              </a:rPr>
              <a:t>间接说明液体分子在永不停息地做无规则运动</a:t>
            </a:r>
            <a:endParaRPr lang="zh-CN" altLang="zh-CN" sz="1050" kern="100" dirty="0" smtClean="0">
              <a:latin typeface="宋体"/>
              <a:cs typeface="Courier New"/>
            </a:endParaRPr>
          </a:p>
          <a:p>
            <a:pPr algn="just">
              <a:lnSpc>
                <a:spcPts val="5500"/>
              </a:lnSpc>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影响布朗运动的因素有哪些？</a:t>
            </a:r>
            <a:endParaRPr lang="zh-CN" altLang="zh-CN" sz="1050" kern="100" dirty="0">
              <a:latin typeface="宋体"/>
              <a:cs typeface="Courier New"/>
            </a:endParaRPr>
          </a:p>
          <a:p>
            <a:pPr algn="just">
              <a:lnSpc>
                <a:spcPts val="5500"/>
              </a:lnSpc>
              <a:spcAft>
                <a:spcPts val="0"/>
              </a:spcAft>
            </a:pPr>
            <a:r>
              <a:rPr lang="zh-CN" altLang="zh-CN" sz="2800" b="1" kern="100" dirty="0" smtClean="0">
                <a:solidFill>
                  <a:srgbClr val="0000FF"/>
                </a:solidFill>
                <a:latin typeface="Times New Roman"/>
                <a:ea typeface="华文细黑"/>
                <a:cs typeface="Times New Roman"/>
              </a:rPr>
              <a:t>答案</a:t>
            </a:r>
            <a:r>
              <a:rPr lang="zh-CN" altLang="zh-CN" sz="2800" b="1" kern="100" dirty="0">
                <a:solidFill>
                  <a:srgbClr val="0000FF"/>
                </a:solidFill>
                <a:latin typeface="Times New Roman"/>
                <a:ea typeface="华文细黑"/>
                <a:cs typeface="Times New Roman"/>
              </a:rPr>
              <a:t>　</a:t>
            </a:r>
            <a:r>
              <a:rPr lang="zh-CN" altLang="zh-CN" sz="2800" kern="100" dirty="0" smtClean="0">
                <a:latin typeface="Times New Roman"/>
                <a:ea typeface="华文细黑"/>
                <a:cs typeface="Times New Roman"/>
              </a:rPr>
              <a:t>温度</a:t>
            </a:r>
            <a:r>
              <a:rPr lang="zh-CN" altLang="zh-CN" sz="2800" kern="100" dirty="0">
                <a:latin typeface="Times New Roman"/>
                <a:ea typeface="华文细黑"/>
                <a:cs typeface="Times New Roman"/>
              </a:rPr>
              <a:t>越高，颗粒越小，布朗运动越明显</a:t>
            </a:r>
            <a:endParaRPr lang="zh-CN" altLang="zh-CN" sz="1050" kern="100" dirty="0">
              <a:effectLst/>
              <a:latin typeface="宋体"/>
              <a:cs typeface="Courier New"/>
            </a:endParaRPr>
          </a:p>
        </p:txBody>
      </p:sp>
      <p:sp>
        <p:nvSpPr>
          <p:cNvPr id="12" name="Rectangle 21">
            <a:hlinkClick r:id="rId2" action="ppaction://hlinksldjump"/>
          </p:cNvPr>
          <p:cNvSpPr>
            <a:spLocks noChangeArrowheads="1"/>
          </p:cNvSpPr>
          <p:nvPr/>
        </p:nvSpPr>
        <p:spPr bwMode="auto">
          <a:xfrm>
            <a:off x="9150622" y="39031"/>
            <a:ext cx="360000" cy="575867"/>
          </a:xfrm>
          <a:prstGeom prst="rect">
            <a:avLst/>
          </a:prstGeom>
          <a:noFill/>
          <a:ln>
            <a:noFill/>
          </a:ln>
          <a:effectLst/>
          <a:extLst>
            <a:ext uri="{909E8E84-426E-40DD-AFC4-6F175D3DCCD1}">
              <a14:hiddenFill xmlns="" xmlns:a14="http://schemas.microsoft.com/office/drawing/2010/main">
                <a:solidFill>
                  <a:schemeClr val="bg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1</a:t>
            </a:r>
          </a:p>
        </p:txBody>
      </p:sp>
      <p:sp>
        <p:nvSpPr>
          <p:cNvPr id="13" name="Rectangle 21">
            <a:hlinkClick r:id="rId3" action="ppaction://hlinksldjump"/>
          </p:cNvPr>
          <p:cNvSpPr>
            <a:spLocks noChangeArrowheads="1"/>
          </p:cNvSpPr>
          <p:nvPr/>
        </p:nvSpPr>
        <p:spPr bwMode="auto">
          <a:xfrm>
            <a:off x="9582558" y="39031"/>
            <a:ext cx="360000" cy="575867"/>
          </a:xfrm>
          <a:prstGeom prst="rect">
            <a:avLst/>
          </a:prstGeom>
          <a:noFill/>
          <a:ln>
            <a:noFill/>
          </a:ln>
          <a:effectLst/>
          <a:extLst>
            <a:ext uri="{909E8E84-426E-40DD-AFC4-6F175D3DCCD1}">
              <a14:hiddenFill xmlns="" xmlns:a14="http://schemas.microsoft.com/office/drawing/2010/main">
                <a:solidFill>
                  <a:schemeClr val="bg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0000FF"/>
                </a:solidFill>
                <a:effectLst>
                  <a:reflection blurRad="6350" stA="55000" endA="300" endPos="45500" dir="5400000" sy="-100000" algn="bl" rotWithShape="0"/>
                </a:effectLst>
                <a:latin typeface="Broadway" pitchFamily="82" charset="0"/>
                <a:ea typeface="楷体" pitchFamily="49" charset="-122"/>
                <a:cs typeface="经典繁仿黑" pitchFamily="49" charset="-122"/>
              </a:rPr>
              <a:t>2</a:t>
            </a:r>
          </a:p>
        </p:txBody>
      </p:sp>
      <p:sp>
        <p:nvSpPr>
          <p:cNvPr id="14" name="Rectangle 21">
            <a:hlinkClick r:id="rId4" action="ppaction://hlinksldjump"/>
          </p:cNvPr>
          <p:cNvSpPr>
            <a:spLocks noChangeArrowheads="1"/>
          </p:cNvSpPr>
          <p:nvPr/>
        </p:nvSpPr>
        <p:spPr bwMode="auto">
          <a:xfrm>
            <a:off x="10014494" y="39031"/>
            <a:ext cx="360000" cy="575867"/>
          </a:xfrm>
          <a:prstGeom prst="rect">
            <a:avLst/>
          </a:prstGeom>
          <a:noFill/>
          <a:ln>
            <a:noFill/>
          </a:ln>
          <a:effectLst/>
          <a:extLst>
            <a:ext uri="{909E8E84-426E-40DD-AFC4-6F175D3DCCD1}">
              <a14:hiddenFill xmlns="" xmlns:a14="http://schemas.microsoft.com/office/drawing/2010/main">
                <a:solidFill>
                  <a:schemeClr val="bg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3</a:t>
            </a:r>
          </a:p>
        </p:txBody>
      </p:sp>
      <p:sp>
        <p:nvSpPr>
          <p:cNvPr id="15" name="Rectangle 21">
            <a:hlinkClick r:id="rId5" action="ppaction://hlinksldjump"/>
          </p:cNvPr>
          <p:cNvSpPr>
            <a:spLocks noChangeArrowheads="1"/>
          </p:cNvSpPr>
          <p:nvPr/>
        </p:nvSpPr>
        <p:spPr bwMode="auto">
          <a:xfrm>
            <a:off x="10446430" y="39031"/>
            <a:ext cx="360000" cy="575867"/>
          </a:xfrm>
          <a:prstGeom prst="rect">
            <a:avLst/>
          </a:prstGeom>
          <a:noFill/>
          <a:ln>
            <a:noFill/>
          </a:ln>
          <a:effectLst/>
          <a:extLst>
            <a:ext uri="{909E8E84-426E-40DD-AFC4-6F175D3DCCD1}">
              <a14:hiddenFill xmlns="" xmlns:a14="http://schemas.microsoft.com/office/drawing/2010/main">
                <a:solidFill>
                  <a:schemeClr val="bg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4</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16" name="Rectangle 21">
            <a:hlinkClick r:id="rId6" action="ppaction://hlinksldjump"/>
          </p:cNvPr>
          <p:cNvSpPr>
            <a:spLocks noChangeArrowheads="1"/>
          </p:cNvSpPr>
          <p:nvPr/>
        </p:nvSpPr>
        <p:spPr bwMode="auto">
          <a:xfrm>
            <a:off x="10878366" y="39031"/>
            <a:ext cx="360000" cy="575867"/>
          </a:xfrm>
          <a:prstGeom prst="rect">
            <a:avLst/>
          </a:prstGeom>
          <a:noFill/>
          <a:ln>
            <a:noFill/>
          </a:ln>
          <a:effectLst/>
          <a:extLst>
            <a:ext uri="{909E8E84-426E-40DD-AFC4-6F175D3DCCD1}">
              <a14:hiddenFill xmlns="" xmlns:a14="http://schemas.microsoft.com/office/drawing/2010/main">
                <a:solidFill>
                  <a:schemeClr val="bg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5</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17" name="Rectangle 21">
            <a:hlinkClick r:id="rId7" action="ppaction://hlinksldjump"/>
          </p:cNvPr>
          <p:cNvSpPr>
            <a:spLocks noChangeArrowheads="1"/>
          </p:cNvSpPr>
          <p:nvPr/>
        </p:nvSpPr>
        <p:spPr bwMode="auto">
          <a:xfrm>
            <a:off x="11310302" y="39031"/>
            <a:ext cx="360000" cy="575867"/>
          </a:xfrm>
          <a:prstGeom prst="rect">
            <a:avLst/>
          </a:prstGeom>
          <a:noFill/>
          <a:ln>
            <a:noFill/>
          </a:ln>
          <a:effectLst/>
          <a:extLst>
            <a:ext uri="{909E8E84-426E-40DD-AFC4-6F175D3DCCD1}">
              <a14:hiddenFill xmlns="" xmlns:a14="http://schemas.microsoft.com/office/drawing/2010/main">
                <a:solidFill>
                  <a:schemeClr val="bg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6</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Tree>
    <p:extLst>
      <p:ext uri="{BB962C8B-B14F-4D97-AF65-F5344CB8AC3E}">
        <p14:creationId xmlns="" xmlns:p14="http://schemas.microsoft.com/office/powerpoint/2010/main" val="1230739467"/>
      </p:ext>
    </p:extLst>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3"/>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8">
                                            <p:txEl>
                                              <p:pRg st="1" end="1"/>
                                            </p:txEl>
                                          </p:spTgt>
                                        </p:tgtEl>
                                        <p:attrNameLst>
                                          <p:attrName>style.visibility</p:attrName>
                                        </p:attrNameLst>
                                      </p:cBhvr>
                                      <p:to>
                                        <p:strVal val="visible"/>
                                      </p:to>
                                    </p:set>
                                    <p:animEffect transition="in" filter="blinds(horizontal)">
                                      <p:cBhvr>
                                        <p:cTn id="7" dur="500"/>
                                        <p:tgtEl>
                                          <p:spTgt spid="18">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8">
                                            <p:txEl>
                                              <p:pRg st="3" end="3"/>
                                            </p:txEl>
                                          </p:spTgt>
                                        </p:tgtEl>
                                        <p:attrNameLst>
                                          <p:attrName>style.visibility</p:attrName>
                                        </p:attrNameLst>
                                      </p:cBhvr>
                                      <p:to>
                                        <p:strVal val="visible"/>
                                      </p:to>
                                    </p:set>
                                    <p:animEffect transition="in" filter="blinds(horizontal)">
                                      <p:cBhvr>
                                        <p:cTn id="12" dur="500"/>
                                        <p:tgtEl>
                                          <p:spTgt spid="18">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8">
                                            <p:txEl>
                                              <p:pRg st="5" end="5"/>
                                            </p:txEl>
                                          </p:spTgt>
                                        </p:tgtEl>
                                        <p:attrNameLst>
                                          <p:attrName>style.visibility</p:attrName>
                                        </p:attrNameLst>
                                      </p:cBhvr>
                                      <p:to>
                                        <p:strVal val="visible"/>
                                      </p:to>
                                    </p:set>
                                    <p:animEffect transition="in" filter="blinds(horizontal)">
                                      <p:cBhvr>
                                        <p:cTn id="17" dur="500"/>
                                        <p:tgtEl>
                                          <p:spTgt spid="18">
                                            <p:txEl>
                                              <p:pRg st="5" end="5"/>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nodeType="clickEffect">
                                  <p:stCondLst>
                                    <p:cond delay="0"/>
                                  </p:stCondLst>
                                  <p:childTnLst>
                                    <p:animEffect transition="out" filter="fade">
                                      <p:cBhvr>
                                        <p:cTn id="21" dur="500"/>
                                        <p:tgtEl>
                                          <p:spTgt spid="18">
                                            <p:txEl>
                                              <p:pRg st="1" end="1"/>
                                            </p:txEl>
                                          </p:spTgt>
                                        </p:tgtEl>
                                      </p:cBhvr>
                                    </p:animEffect>
                                    <p:set>
                                      <p:cBhvr>
                                        <p:cTn id="22" dur="1" fill="hold">
                                          <p:stCondLst>
                                            <p:cond delay="499"/>
                                          </p:stCondLst>
                                        </p:cTn>
                                        <p:tgtEl>
                                          <p:spTgt spid="18">
                                            <p:txEl>
                                              <p:pRg st="1" end="1"/>
                                            </p:txEl>
                                          </p:spTgt>
                                        </p:tgtEl>
                                        <p:attrNameLst>
                                          <p:attrName>style.visibility</p:attrName>
                                        </p:attrNameLst>
                                      </p:cBhvr>
                                      <p:to>
                                        <p:strVal val="hidden"/>
                                      </p:to>
                                    </p:set>
                                  </p:childTnLst>
                                </p:cTn>
                              </p:par>
                              <p:par>
                                <p:cTn id="23" presetID="10" presetClass="exit" presetSubtype="0" fill="hold" nodeType="withEffect">
                                  <p:stCondLst>
                                    <p:cond delay="0"/>
                                  </p:stCondLst>
                                  <p:childTnLst>
                                    <p:animEffect transition="out" filter="fade">
                                      <p:cBhvr>
                                        <p:cTn id="24" dur="500"/>
                                        <p:tgtEl>
                                          <p:spTgt spid="18">
                                            <p:txEl>
                                              <p:pRg st="3" end="3"/>
                                            </p:txEl>
                                          </p:spTgt>
                                        </p:tgtEl>
                                      </p:cBhvr>
                                    </p:animEffect>
                                    <p:set>
                                      <p:cBhvr>
                                        <p:cTn id="25" dur="1" fill="hold">
                                          <p:stCondLst>
                                            <p:cond delay="499"/>
                                          </p:stCondLst>
                                        </p:cTn>
                                        <p:tgtEl>
                                          <p:spTgt spid="18">
                                            <p:txEl>
                                              <p:pRg st="3" end="3"/>
                                            </p:txEl>
                                          </p:spTgt>
                                        </p:tgtEl>
                                        <p:attrNameLst>
                                          <p:attrName>style.visibility</p:attrName>
                                        </p:attrNameLst>
                                      </p:cBhvr>
                                      <p:to>
                                        <p:strVal val="hidden"/>
                                      </p:to>
                                    </p:set>
                                  </p:childTnLst>
                                </p:cTn>
                              </p:par>
                              <p:par>
                                <p:cTn id="26" presetID="10" presetClass="exit" presetSubtype="0" fill="hold" nodeType="withEffect">
                                  <p:stCondLst>
                                    <p:cond delay="0"/>
                                  </p:stCondLst>
                                  <p:childTnLst>
                                    <p:animEffect transition="out" filter="fade">
                                      <p:cBhvr>
                                        <p:cTn id="27" dur="500"/>
                                        <p:tgtEl>
                                          <p:spTgt spid="18">
                                            <p:txEl>
                                              <p:pRg st="5" end="5"/>
                                            </p:txEl>
                                          </p:spTgt>
                                        </p:tgtEl>
                                      </p:cBhvr>
                                    </p:animEffect>
                                    <p:set>
                                      <p:cBhvr>
                                        <p:cTn id="28" dur="1" fill="hold">
                                          <p:stCondLst>
                                            <p:cond delay="499"/>
                                          </p:stCondLst>
                                        </p:cTn>
                                        <p:tgtEl>
                                          <p:spTgt spid="18">
                                            <p:txEl>
                                              <p:pRg st="5" end="5"/>
                                            </p:txEl>
                                          </p:spTgt>
                                        </p:tgtEl>
                                        <p:attrNameLst>
                                          <p:attrName>style.visibility</p:attrName>
                                        </p:attrNameLst>
                                      </p:cBhvr>
                                      <p:to>
                                        <p:strVal val="hidden"/>
                                      </p:to>
                                    </p:set>
                                  </p:childTnLst>
                                </p:cTn>
                              </p:par>
                            </p:childTnLst>
                          </p:cTn>
                        </p:par>
                      </p:childTnLst>
                    </p:cTn>
                  </p:par>
                </p:childTnLst>
              </p:cTn>
              <p:nextCondLst>
                <p:cond evt="onClick" delay="0">
                  <p:tgtEl>
                    <p:spTgt spid="23"/>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2" name="圆角矩形 11">
            <a:hlinkClick r:id="rId2" action="ppaction://hlinksldjump"/>
          </p:cNvPr>
          <p:cNvSpPr/>
          <p:nvPr/>
        </p:nvSpPr>
        <p:spPr>
          <a:xfrm>
            <a:off x="11398413" y="6665188"/>
            <a:ext cx="792000" cy="194400"/>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
        <p:nvSpPr>
          <p:cNvPr id="20" name="矩形 19"/>
          <p:cNvSpPr/>
          <p:nvPr/>
        </p:nvSpPr>
        <p:spPr>
          <a:xfrm>
            <a:off x="321938" y="765498"/>
            <a:ext cx="11409907" cy="1303177"/>
          </a:xfrm>
          <a:prstGeom prst="rect">
            <a:avLst/>
          </a:prstGeom>
        </p:spPr>
        <p:txBody>
          <a:bodyPr>
            <a:spAutoFit/>
          </a:bodyPr>
          <a:lstStyle/>
          <a:p>
            <a:pPr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根据</a:t>
            </a:r>
            <a:r>
              <a:rPr lang="en-US" altLang="zh-CN" sz="2800" i="1" kern="100" dirty="0">
                <a:latin typeface="Times New Roman"/>
                <a:ea typeface="华文细黑"/>
                <a:cs typeface="Courier New"/>
              </a:rPr>
              <a:t>F</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r</a:t>
            </a:r>
            <a:r>
              <a:rPr lang="zh-CN" altLang="zh-CN" sz="2800" kern="100" dirty="0">
                <a:latin typeface="Times New Roman"/>
                <a:ea typeface="华文细黑"/>
                <a:cs typeface="Times New Roman"/>
              </a:rPr>
              <a:t>图象</a:t>
            </a:r>
            <a:r>
              <a:rPr lang="en-US" altLang="zh-CN" sz="2800" kern="100" dirty="0" smtClean="0">
                <a:latin typeface="Times New Roman"/>
                <a:ea typeface="华文细黑"/>
                <a:cs typeface="Courier New"/>
              </a:rPr>
              <a:t>(</a:t>
            </a:r>
            <a:r>
              <a:rPr lang="zh-CN" altLang="zh-CN" sz="2800" kern="100" dirty="0" smtClean="0">
                <a:latin typeface="Times New Roman"/>
                <a:ea typeface="华文细黑"/>
                <a:cs typeface="Times New Roman"/>
              </a:rPr>
              <a:t>图</a:t>
            </a:r>
            <a:r>
              <a:rPr lang="en-US" altLang="zh-CN" sz="2800" kern="100" dirty="0" smtClean="0">
                <a:latin typeface="Times New Roman"/>
                <a:ea typeface="华文细黑"/>
                <a:cs typeface="Courier New"/>
              </a:rPr>
              <a:t>1</a:t>
            </a:r>
            <a:r>
              <a:rPr lang="zh-CN" altLang="zh-CN" sz="2800" kern="100" dirty="0" smtClean="0">
                <a:latin typeface="Times New Roman"/>
                <a:ea typeface="华文细黑"/>
                <a:cs typeface="Times New Roman"/>
              </a:rPr>
              <a:t>甲</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和</a:t>
            </a:r>
            <a:r>
              <a:rPr lang="en-US" altLang="zh-CN" sz="2800" i="1" kern="100" dirty="0" err="1">
                <a:latin typeface="Times New Roman"/>
                <a:ea typeface="华文细黑"/>
                <a:cs typeface="Courier New"/>
              </a:rPr>
              <a:t>E</a:t>
            </a:r>
            <a:r>
              <a:rPr lang="en-US" altLang="zh-CN" sz="2800" kern="100" baseline="-25000" dirty="0" err="1">
                <a:latin typeface="Times New Roman"/>
                <a:ea typeface="华文细黑"/>
                <a:cs typeface="Courier New"/>
              </a:rPr>
              <a:t>p</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r</a:t>
            </a:r>
            <a:r>
              <a:rPr lang="zh-CN" altLang="zh-CN" sz="2800" kern="100" dirty="0">
                <a:latin typeface="Times New Roman"/>
                <a:ea typeface="华文细黑"/>
                <a:cs typeface="Times New Roman"/>
              </a:rPr>
              <a:t>图象</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图乙</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分析分子力和分子势能随分子间距的变化特点</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pic>
        <p:nvPicPr>
          <p:cNvPr id="2050" name="Picture 2" descr="\\贾文\贾文\傆文件\二轮\考前三个月 物理 人教版（通用）改考钢\623.TIF"/>
          <p:cNvPicPr>
            <a:picLocks noChangeAspect="1" noChangeArrowheads="1"/>
          </p:cNvPicPr>
          <p:nvPr/>
        </p:nvPicPr>
        <p:blipFill>
          <a:blip r:embed="rId3">
            <a:extLst>
              <a:ext uri="{28A0092B-C50C-407E-A947-70E740481C1C}">
                <a14:useLocalDpi xmlns="" xmlns:a14="http://schemas.microsoft.com/office/drawing/2010/main" val="0"/>
              </a:ext>
            </a:extLst>
          </a:blip>
          <a:srcRect/>
          <a:stretch>
            <a:fillRect/>
          </a:stretch>
        </p:blipFill>
        <p:spPr bwMode="auto">
          <a:xfrm>
            <a:off x="2890209" y="2279452"/>
            <a:ext cx="6409995" cy="377058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 name="矩形 1"/>
          <p:cNvSpPr/>
          <p:nvPr/>
        </p:nvSpPr>
        <p:spPr>
          <a:xfrm>
            <a:off x="5733569" y="5858902"/>
            <a:ext cx="723275" cy="523220"/>
          </a:xfrm>
          <a:prstGeom prst="rect">
            <a:avLst/>
          </a:prstGeom>
        </p:spPr>
        <p:txBody>
          <a:bodyPr wrap="none">
            <a:spAutoFit/>
          </a:bodyPr>
          <a:lstStyle/>
          <a:p>
            <a:r>
              <a:rPr lang="zh-CN" altLang="zh-CN" sz="2800" kern="100" dirty="0">
                <a:solidFill>
                  <a:prstClr val="black"/>
                </a:solidFill>
                <a:latin typeface="Times New Roman"/>
                <a:ea typeface="华文细黑"/>
                <a:cs typeface="Times New Roman"/>
              </a:rPr>
              <a:t>图</a:t>
            </a:r>
            <a:r>
              <a:rPr lang="en-US" altLang="zh-CN" sz="2800" kern="100" dirty="0">
                <a:solidFill>
                  <a:prstClr val="black"/>
                </a:solidFill>
                <a:latin typeface="Times New Roman"/>
                <a:ea typeface="华文细黑"/>
                <a:cs typeface="Courier New"/>
              </a:rPr>
              <a:t>1</a:t>
            </a:r>
            <a:endParaRPr lang="zh-CN" altLang="en-US" dirty="0"/>
          </a:p>
        </p:txBody>
      </p:sp>
      <p:sp>
        <p:nvSpPr>
          <p:cNvPr id="21" name="Rectangle 21">
            <a:hlinkClick r:id="rId4" action="ppaction://hlinksldjump"/>
          </p:cNvPr>
          <p:cNvSpPr>
            <a:spLocks noChangeArrowheads="1"/>
          </p:cNvSpPr>
          <p:nvPr/>
        </p:nvSpPr>
        <p:spPr bwMode="auto">
          <a:xfrm>
            <a:off x="9150622" y="39031"/>
            <a:ext cx="360000" cy="575867"/>
          </a:xfrm>
          <a:prstGeom prst="rect">
            <a:avLst/>
          </a:prstGeom>
          <a:noFill/>
          <a:ln>
            <a:noFill/>
          </a:ln>
          <a:effectLst/>
          <a:extLst>
            <a:ext uri="{909E8E84-426E-40DD-AFC4-6F175D3DCCD1}">
              <a14:hiddenFill xmlns="" xmlns:a14="http://schemas.microsoft.com/office/drawing/2010/main">
                <a:solidFill>
                  <a:schemeClr val="bg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1</a:t>
            </a:r>
          </a:p>
        </p:txBody>
      </p:sp>
      <p:sp>
        <p:nvSpPr>
          <p:cNvPr id="22" name="Rectangle 21">
            <a:hlinkClick r:id="rId5" action="ppaction://hlinksldjump"/>
          </p:cNvPr>
          <p:cNvSpPr>
            <a:spLocks noChangeArrowheads="1"/>
          </p:cNvSpPr>
          <p:nvPr/>
        </p:nvSpPr>
        <p:spPr bwMode="auto">
          <a:xfrm>
            <a:off x="9582558" y="39031"/>
            <a:ext cx="360000" cy="575867"/>
          </a:xfrm>
          <a:prstGeom prst="rect">
            <a:avLst/>
          </a:prstGeom>
          <a:noFill/>
          <a:ln>
            <a:noFill/>
          </a:ln>
          <a:effectLst/>
          <a:extLst>
            <a:ext uri="{909E8E84-426E-40DD-AFC4-6F175D3DCCD1}">
              <a14:hiddenFill xmlns="" xmlns:a14="http://schemas.microsoft.com/office/drawing/2010/main">
                <a:solidFill>
                  <a:schemeClr val="bg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2</a:t>
            </a:r>
          </a:p>
        </p:txBody>
      </p:sp>
      <p:sp>
        <p:nvSpPr>
          <p:cNvPr id="23" name="Rectangle 21">
            <a:hlinkClick r:id="rId6" action="ppaction://hlinksldjump"/>
          </p:cNvPr>
          <p:cNvSpPr>
            <a:spLocks noChangeArrowheads="1"/>
          </p:cNvSpPr>
          <p:nvPr/>
        </p:nvSpPr>
        <p:spPr bwMode="auto">
          <a:xfrm>
            <a:off x="10014494" y="39031"/>
            <a:ext cx="360000" cy="575867"/>
          </a:xfrm>
          <a:prstGeom prst="rect">
            <a:avLst/>
          </a:prstGeom>
          <a:noFill/>
          <a:ln>
            <a:noFill/>
          </a:ln>
          <a:effectLst/>
          <a:extLst>
            <a:ext uri="{909E8E84-426E-40DD-AFC4-6F175D3DCCD1}">
              <a14:hiddenFill xmlns="" xmlns:a14="http://schemas.microsoft.com/office/drawing/2010/main">
                <a:solidFill>
                  <a:schemeClr val="bg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0000FF"/>
                </a:solidFill>
                <a:effectLst>
                  <a:reflection blurRad="6350" stA="55000" endA="300" endPos="45500" dir="5400000" sy="-100000" algn="bl" rotWithShape="0"/>
                </a:effectLst>
                <a:latin typeface="Broadway" pitchFamily="82" charset="0"/>
                <a:ea typeface="楷体" pitchFamily="49" charset="-122"/>
                <a:cs typeface="经典繁仿黑" pitchFamily="49" charset="-122"/>
              </a:rPr>
              <a:t>3</a:t>
            </a:r>
          </a:p>
        </p:txBody>
      </p:sp>
      <p:sp>
        <p:nvSpPr>
          <p:cNvPr id="24" name="Rectangle 21">
            <a:hlinkClick r:id="rId7" action="ppaction://hlinksldjump"/>
          </p:cNvPr>
          <p:cNvSpPr>
            <a:spLocks noChangeArrowheads="1"/>
          </p:cNvSpPr>
          <p:nvPr/>
        </p:nvSpPr>
        <p:spPr bwMode="auto">
          <a:xfrm>
            <a:off x="10446430" y="39031"/>
            <a:ext cx="360000" cy="575867"/>
          </a:xfrm>
          <a:prstGeom prst="rect">
            <a:avLst/>
          </a:prstGeom>
          <a:noFill/>
          <a:ln>
            <a:noFill/>
          </a:ln>
          <a:effectLst/>
          <a:extLst>
            <a:ext uri="{909E8E84-426E-40DD-AFC4-6F175D3DCCD1}">
              <a14:hiddenFill xmlns="" xmlns:a14="http://schemas.microsoft.com/office/drawing/2010/main">
                <a:solidFill>
                  <a:schemeClr val="bg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4</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25" name="Rectangle 21">
            <a:hlinkClick r:id="rId8" action="ppaction://hlinksldjump"/>
          </p:cNvPr>
          <p:cNvSpPr>
            <a:spLocks noChangeArrowheads="1"/>
          </p:cNvSpPr>
          <p:nvPr/>
        </p:nvSpPr>
        <p:spPr bwMode="auto">
          <a:xfrm>
            <a:off x="10878366" y="39031"/>
            <a:ext cx="360000" cy="575867"/>
          </a:xfrm>
          <a:prstGeom prst="rect">
            <a:avLst/>
          </a:prstGeom>
          <a:noFill/>
          <a:ln>
            <a:noFill/>
          </a:ln>
          <a:effectLst/>
          <a:extLst>
            <a:ext uri="{909E8E84-426E-40DD-AFC4-6F175D3DCCD1}">
              <a14:hiddenFill xmlns="" xmlns:a14="http://schemas.microsoft.com/office/drawing/2010/main">
                <a:solidFill>
                  <a:schemeClr val="bg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5</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26" name="Rectangle 21">
            <a:hlinkClick r:id="rId9" action="ppaction://hlinksldjump"/>
          </p:cNvPr>
          <p:cNvSpPr>
            <a:spLocks noChangeArrowheads="1"/>
          </p:cNvSpPr>
          <p:nvPr/>
        </p:nvSpPr>
        <p:spPr bwMode="auto">
          <a:xfrm>
            <a:off x="11310302" y="39031"/>
            <a:ext cx="360000" cy="575867"/>
          </a:xfrm>
          <a:prstGeom prst="rect">
            <a:avLst/>
          </a:prstGeom>
          <a:noFill/>
          <a:ln>
            <a:noFill/>
          </a:ln>
          <a:effectLst/>
          <a:extLst>
            <a:ext uri="{909E8E84-426E-40DD-AFC4-6F175D3DCCD1}">
              <a14:hiddenFill xmlns="" xmlns:a14="http://schemas.microsoft.com/office/drawing/2010/main">
                <a:solidFill>
                  <a:schemeClr val="bg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6</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Tree>
    <p:extLst>
      <p:ext uri="{BB962C8B-B14F-4D97-AF65-F5344CB8AC3E}">
        <p14:creationId xmlns="" xmlns:p14="http://schemas.microsoft.com/office/powerpoint/2010/main" val="2172931704"/>
      </p:ext>
    </p:extLst>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0" name="矩形 19"/>
          <p:cNvSpPr/>
          <p:nvPr/>
        </p:nvSpPr>
        <p:spPr>
          <a:xfrm>
            <a:off x="237808" y="837506"/>
            <a:ext cx="11639246" cy="3970318"/>
          </a:xfrm>
          <a:prstGeom prst="rect">
            <a:avLst/>
          </a:prstGeom>
        </p:spPr>
        <p:txBody>
          <a:bodyPr>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答案　</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分子间同时存在引力、斥力，二者随分子间距离的增大而减小，且斥力减小得更快一些，当分子处于平衡位置时，引力和斥力的合力为零</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由于分子间存在相互作用力，所以分子具有分子势能</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不管分子力是斥力还是引力，只要分子力做正功，则分子势能减小；分子力做负功，则分子势能增大</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由此可知当分子间距离</a:t>
            </a:r>
            <a:r>
              <a:rPr lang="en-US" altLang="zh-CN" sz="2800" i="1" kern="100" dirty="0">
                <a:latin typeface="Times New Roman"/>
                <a:ea typeface="华文细黑"/>
                <a:cs typeface="Courier New"/>
              </a:rPr>
              <a:t>r</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r</a:t>
            </a:r>
            <a:r>
              <a:rPr lang="en-US" altLang="zh-CN" sz="2800" kern="100" baseline="-25000" dirty="0">
                <a:latin typeface="Times New Roman"/>
                <a:ea typeface="华文细黑"/>
                <a:cs typeface="Courier New"/>
              </a:rPr>
              <a:t>0</a:t>
            </a:r>
            <a:r>
              <a:rPr lang="zh-CN" altLang="zh-CN" sz="2800" kern="100" dirty="0">
                <a:latin typeface="Times New Roman"/>
                <a:ea typeface="华文细黑"/>
                <a:cs typeface="Times New Roman"/>
              </a:rPr>
              <a:t>时，分子势能具有最小值，但不一定为零</a:t>
            </a:r>
            <a:r>
              <a:rPr lang="en-US" altLang="zh-CN" sz="2800" kern="100" dirty="0" smtClean="0">
                <a:latin typeface="Times New Roman"/>
                <a:ea typeface="华文细黑"/>
                <a:cs typeface="Courier New"/>
              </a:rPr>
              <a:t>.</a:t>
            </a:r>
            <a:endParaRPr lang="zh-CN" altLang="zh-CN" sz="1050" kern="100" dirty="0">
              <a:effectLst/>
              <a:latin typeface="宋体"/>
              <a:cs typeface="Courier New"/>
            </a:endParaRPr>
          </a:p>
        </p:txBody>
      </p:sp>
      <p:sp>
        <p:nvSpPr>
          <p:cNvPr id="21" name="Rectangle 21">
            <a:hlinkClick r:id="rId2" action="ppaction://hlinksldjump"/>
          </p:cNvPr>
          <p:cNvSpPr>
            <a:spLocks noChangeArrowheads="1"/>
          </p:cNvSpPr>
          <p:nvPr/>
        </p:nvSpPr>
        <p:spPr bwMode="auto">
          <a:xfrm>
            <a:off x="9150622" y="39031"/>
            <a:ext cx="360000" cy="575867"/>
          </a:xfrm>
          <a:prstGeom prst="rect">
            <a:avLst/>
          </a:prstGeom>
          <a:noFill/>
          <a:ln>
            <a:noFill/>
          </a:ln>
          <a:effectLst/>
          <a:extLst>
            <a:ext uri="{909E8E84-426E-40DD-AFC4-6F175D3DCCD1}">
              <a14:hiddenFill xmlns="" xmlns:a14="http://schemas.microsoft.com/office/drawing/2010/main">
                <a:solidFill>
                  <a:schemeClr val="bg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1</a:t>
            </a:r>
          </a:p>
        </p:txBody>
      </p:sp>
      <p:sp>
        <p:nvSpPr>
          <p:cNvPr id="22" name="Rectangle 21">
            <a:hlinkClick r:id="rId3" action="ppaction://hlinksldjump"/>
          </p:cNvPr>
          <p:cNvSpPr>
            <a:spLocks noChangeArrowheads="1"/>
          </p:cNvSpPr>
          <p:nvPr/>
        </p:nvSpPr>
        <p:spPr bwMode="auto">
          <a:xfrm>
            <a:off x="9582558" y="39031"/>
            <a:ext cx="360000" cy="575867"/>
          </a:xfrm>
          <a:prstGeom prst="rect">
            <a:avLst/>
          </a:prstGeom>
          <a:noFill/>
          <a:ln>
            <a:noFill/>
          </a:ln>
          <a:effectLst/>
          <a:extLst>
            <a:ext uri="{909E8E84-426E-40DD-AFC4-6F175D3DCCD1}">
              <a14:hiddenFill xmlns="" xmlns:a14="http://schemas.microsoft.com/office/drawing/2010/main">
                <a:solidFill>
                  <a:schemeClr val="bg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2</a:t>
            </a:r>
          </a:p>
        </p:txBody>
      </p:sp>
      <p:sp>
        <p:nvSpPr>
          <p:cNvPr id="23" name="Rectangle 21">
            <a:hlinkClick r:id="rId4" action="ppaction://hlinksldjump"/>
          </p:cNvPr>
          <p:cNvSpPr>
            <a:spLocks noChangeArrowheads="1"/>
          </p:cNvSpPr>
          <p:nvPr/>
        </p:nvSpPr>
        <p:spPr bwMode="auto">
          <a:xfrm>
            <a:off x="10014494" y="39031"/>
            <a:ext cx="360000" cy="575867"/>
          </a:xfrm>
          <a:prstGeom prst="rect">
            <a:avLst/>
          </a:prstGeom>
          <a:noFill/>
          <a:ln>
            <a:noFill/>
          </a:ln>
          <a:effectLst/>
          <a:extLst>
            <a:ext uri="{909E8E84-426E-40DD-AFC4-6F175D3DCCD1}">
              <a14:hiddenFill xmlns="" xmlns:a14="http://schemas.microsoft.com/office/drawing/2010/main">
                <a:solidFill>
                  <a:schemeClr val="bg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0000FF"/>
                </a:solidFill>
                <a:effectLst>
                  <a:reflection blurRad="6350" stA="55000" endA="300" endPos="45500" dir="5400000" sy="-100000" algn="bl" rotWithShape="0"/>
                </a:effectLst>
                <a:latin typeface="Broadway" pitchFamily="82" charset="0"/>
                <a:ea typeface="楷体" pitchFamily="49" charset="-122"/>
                <a:cs typeface="经典繁仿黑" pitchFamily="49" charset="-122"/>
              </a:rPr>
              <a:t>3</a:t>
            </a:r>
          </a:p>
        </p:txBody>
      </p:sp>
      <p:sp>
        <p:nvSpPr>
          <p:cNvPr id="24" name="Rectangle 21">
            <a:hlinkClick r:id="rId5" action="ppaction://hlinksldjump"/>
          </p:cNvPr>
          <p:cNvSpPr>
            <a:spLocks noChangeArrowheads="1"/>
          </p:cNvSpPr>
          <p:nvPr/>
        </p:nvSpPr>
        <p:spPr bwMode="auto">
          <a:xfrm>
            <a:off x="10446430" y="39031"/>
            <a:ext cx="360000" cy="575867"/>
          </a:xfrm>
          <a:prstGeom prst="rect">
            <a:avLst/>
          </a:prstGeom>
          <a:noFill/>
          <a:ln>
            <a:noFill/>
          </a:ln>
          <a:effectLst/>
          <a:extLst>
            <a:ext uri="{909E8E84-426E-40DD-AFC4-6F175D3DCCD1}">
              <a14:hiddenFill xmlns="" xmlns:a14="http://schemas.microsoft.com/office/drawing/2010/main">
                <a:solidFill>
                  <a:schemeClr val="bg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4</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25" name="Rectangle 21">
            <a:hlinkClick r:id="rId6" action="ppaction://hlinksldjump"/>
          </p:cNvPr>
          <p:cNvSpPr>
            <a:spLocks noChangeArrowheads="1"/>
          </p:cNvSpPr>
          <p:nvPr/>
        </p:nvSpPr>
        <p:spPr bwMode="auto">
          <a:xfrm>
            <a:off x="10878366" y="39031"/>
            <a:ext cx="360000" cy="575867"/>
          </a:xfrm>
          <a:prstGeom prst="rect">
            <a:avLst/>
          </a:prstGeom>
          <a:noFill/>
          <a:ln>
            <a:noFill/>
          </a:ln>
          <a:effectLst/>
          <a:extLst>
            <a:ext uri="{909E8E84-426E-40DD-AFC4-6F175D3DCCD1}">
              <a14:hiddenFill xmlns="" xmlns:a14="http://schemas.microsoft.com/office/drawing/2010/main">
                <a:solidFill>
                  <a:schemeClr val="bg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5</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26" name="Rectangle 21">
            <a:hlinkClick r:id="rId7" action="ppaction://hlinksldjump"/>
          </p:cNvPr>
          <p:cNvSpPr>
            <a:spLocks noChangeArrowheads="1"/>
          </p:cNvSpPr>
          <p:nvPr/>
        </p:nvSpPr>
        <p:spPr bwMode="auto">
          <a:xfrm>
            <a:off x="11310302" y="39031"/>
            <a:ext cx="360000" cy="575867"/>
          </a:xfrm>
          <a:prstGeom prst="rect">
            <a:avLst/>
          </a:prstGeom>
          <a:noFill/>
          <a:ln>
            <a:noFill/>
          </a:ln>
          <a:effectLst/>
          <a:extLst>
            <a:ext uri="{909E8E84-426E-40DD-AFC4-6F175D3DCCD1}">
              <a14:hiddenFill xmlns="" xmlns:a14="http://schemas.microsoft.com/office/drawing/2010/main">
                <a:solidFill>
                  <a:schemeClr val="bg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6</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Tree>
    <p:extLst>
      <p:ext uri="{BB962C8B-B14F-4D97-AF65-F5344CB8AC3E}">
        <p14:creationId xmlns="" xmlns:p14="http://schemas.microsoft.com/office/powerpoint/2010/main" val="445930409"/>
      </p:ext>
    </p:extLst>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20">
                                            <p:txEl>
                                              <p:pRg st="0" end="0"/>
                                            </p:txEl>
                                          </p:spTgt>
                                        </p:tgtEl>
                                        <p:attrNameLst>
                                          <p:attrName>style.visibility</p:attrName>
                                        </p:attrNameLst>
                                      </p:cBhvr>
                                      <p:to>
                                        <p:strVal val="visible"/>
                                      </p:to>
                                    </p:set>
                                    <p:animEffect transition="in" filter="blinds(horizontal)">
                                      <p:cBhvr>
                                        <p:cTn id="7" dur="750"/>
                                        <p:tgtEl>
                                          <p:spTgt spid="20">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20">
                                            <p:txEl>
                                              <p:pRg st="1" end="1"/>
                                            </p:txEl>
                                          </p:spTgt>
                                        </p:tgtEl>
                                        <p:attrNameLst>
                                          <p:attrName>style.visibility</p:attrName>
                                        </p:attrNameLst>
                                      </p:cBhvr>
                                      <p:to>
                                        <p:strVal val="visible"/>
                                      </p:to>
                                    </p:set>
                                    <p:animEffect transition="in" filter="blinds(horizontal)">
                                      <p:cBhvr>
                                        <p:cTn id="11" dur="750"/>
                                        <p:tgtEl>
                                          <p:spTgt spid="20">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2" name="圆角矩形 11"/>
          <p:cNvSpPr/>
          <p:nvPr/>
        </p:nvSpPr>
        <p:spPr>
          <a:xfrm>
            <a:off x="11398413" y="6665188"/>
            <a:ext cx="792000" cy="194400"/>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
        <p:nvSpPr>
          <p:cNvPr id="20" name="矩形 19"/>
          <p:cNvSpPr/>
          <p:nvPr/>
        </p:nvSpPr>
        <p:spPr>
          <a:xfrm>
            <a:off x="321938" y="786706"/>
            <a:ext cx="11409907" cy="4227696"/>
          </a:xfrm>
          <a:prstGeom prst="rect">
            <a:avLst/>
          </a:prstGeom>
        </p:spPr>
        <p:txBody>
          <a:bodyPr>
            <a:spAutoFit/>
          </a:bodyPr>
          <a:lstStyle/>
          <a:p>
            <a:pPr algn="just">
              <a:lnSpc>
                <a:spcPts val="5500"/>
              </a:lnSpc>
              <a:spcAft>
                <a:spcPts val="0"/>
              </a:spcAft>
            </a:pP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晶体与非晶体有何区别？什么是液晶，它有哪些特性和应用？</a:t>
            </a:r>
            <a:endParaRPr lang="zh-CN" altLang="zh-CN" sz="1050" kern="100" dirty="0">
              <a:latin typeface="宋体"/>
              <a:cs typeface="Courier New"/>
            </a:endParaRPr>
          </a:p>
          <a:p>
            <a:pPr algn="just">
              <a:lnSpc>
                <a:spcPts val="5500"/>
              </a:lnSpc>
              <a:spcAft>
                <a:spcPts val="0"/>
              </a:spcAft>
            </a:pPr>
            <a:r>
              <a:rPr lang="zh-CN" altLang="zh-CN" sz="2800" b="1" kern="100" spc="-100" dirty="0">
                <a:solidFill>
                  <a:srgbClr val="0000FF"/>
                </a:solidFill>
                <a:latin typeface="Times New Roman"/>
                <a:ea typeface="华文细黑"/>
                <a:cs typeface="Times New Roman"/>
              </a:rPr>
              <a:t>答案　</a:t>
            </a:r>
            <a:r>
              <a:rPr lang="en-US" altLang="zh-CN" sz="2800" kern="100" spc="-100" dirty="0">
                <a:latin typeface="Times New Roman"/>
                <a:ea typeface="华文细黑"/>
                <a:cs typeface="Courier New"/>
              </a:rPr>
              <a:t>(1)</a:t>
            </a:r>
            <a:r>
              <a:rPr lang="zh-CN" altLang="zh-CN" sz="2800" kern="100" spc="-100" dirty="0">
                <a:latin typeface="Times New Roman"/>
                <a:ea typeface="华文细黑"/>
                <a:cs typeface="Times New Roman"/>
              </a:rPr>
              <a:t>晶体、非晶体分子结构不同，表现出的物理性质不同</a:t>
            </a:r>
            <a:r>
              <a:rPr lang="en-US" altLang="zh-CN" sz="2800" kern="100" spc="-100" dirty="0">
                <a:latin typeface="Times New Roman"/>
                <a:ea typeface="华文细黑"/>
                <a:cs typeface="Courier New"/>
              </a:rPr>
              <a:t>.</a:t>
            </a:r>
            <a:r>
              <a:rPr lang="zh-CN" altLang="zh-CN" sz="2800" kern="100" spc="-100" dirty="0">
                <a:latin typeface="Times New Roman"/>
                <a:ea typeface="华文细黑"/>
                <a:cs typeface="Times New Roman"/>
              </a:rPr>
              <a:t>其中单晶体</a:t>
            </a:r>
            <a:r>
              <a:rPr lang="zh-CN" altLang="zh-CN" sz="2800" kern="100" dirty="0">
                <a:latin typeface="Times New Roman"/>
                <a:ea typeface="华文细黑"/>
                <a:cs typeface="Times New Roman"/>
              </a:rPr>
              <a:t>表现出各向异性，多晶体和非晶体表现出各向同性；晶体有确定的熔点，非晶体没有确定的熔点</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ts val="55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液晶既可以流动，又表现出单晶体的分子排列特点，在光学、电学物理性质上表现出各向异性，液晶主要应用于显示器方面</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
        <p:nvSpPr>
          <p:cNvPr id="21" name="Rectangle 21">
            <a:hlinkClick r:id="rId2" action="ppaction://hlinksldjump"/>
          </p:cNvPr>
          <p:cNvSpPr>
            <a:spLocks noChangeArrowheads="1"/>
          </p:cNvSpPr>
          <p:nvPr/>
        </p:nvSpPr>
        <p:spPr bwMode="auto">
          <a:xfrm>
            <a:off x="9150622" y="39031"/>
            <a:ext cx="360000" cy="575867"/>
          </a:xfrm>
          <a:prstGeom prst="rect">
            <a:avLst/>
          </a:prstGeom>
          <a:noFill/>
          <a:ln>
            <a:noFill/>
          </a:ln>
          <a:effectLst/>
          <a:extLst>
            <a:ext uri="{909E8E84-426E-40DD-AFC4-6F175D3DCCD1}">
              <a14:hiddenFill xmlns="" xmlns:a14="http://schemas.microsoft.com/office/drawing/2010/main">
                <a:solidFill>
                  <a:schemeClr val="bg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1</a:t>
            </a:r>
          </a:p>
        </p:txBody>
      </p:sp>
      <p:sp>
        <p:nvSpPr>
          <p:cNvPr id="22" name="Rectangle 21">
            <a:hlinkClick r:id="rId3" action="ppaction://hlinksldjump"/>
          </p:cNvPr>
          <p:cNvSpPr>
            <a:spLocks noChangeArrowheads="1"/>
          </p:cNvSpPr>
          <p:nvPr/>
        </p:nvSpPr>
        <p:spPr bwMode="auto">
          <a:xfrm>
            <a:off x="9582558" y="39031"/>
            <a:ext cx="360000" cy="575867"/>
          </a:xfrm>
          <a:prstGeom prst="rect">
            <a:avLst/>
          </a:prstGeom>
          <a:noFill/>
          <a:ln>
            <a:noFill/>
          </a:ln>
          <a:effectLst/>
          <a:extLst>
            <a:ext uri="{909E8E84-426E-40DD-AFC4-6F175D3DCCD1}">
              <a14:hiddenFill xmlns="" xmlns:a14="http://schemas.microsoft.com/office/drawing/2010/main">
                <a:solidFill>
                  <a:schemeClr val="bg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2</a:t>
            </a:r>
          </a:p>
        </p:txBody>
      </p:sp>
      <p:sp>
        <p:nvSpPr>
          <p:cNvPr id="23" name="Rectangle 21">
            <a:hlinkClick r:id="rId4" action="ppaction://hlinksldjump"/>
          </p:cNvPr>
          <p:cNvSpPr>
            <a:spLocks noChangeArrowheads="1"/>
          </p:cNvSpPr>
          <p:nvPr/>
        </p:nvSpPr>
        <p:spPr bwMode="auto">
          <a:xfrm>
            <a:off x="10014494" y="39031"/>
            <a:ext cx="360000" cy="575867"/>
          </a:xfrm>
          <a:prstGeom prst="rect">
            <a:avLst/>
          </a:prstGeom>
          <a:noFill/>
          <a:ln>
            <a:noFill/>
          </a:ln>
          <a:effectLst/>
          <a:extLst>
            <a:ext uri="{909E8E84-426E-40DD-AFC4-6F175D3DCCD1}">
              <a14:hiddenFill xmlns="" xmlns:a14="http://schemas.microsoft.com/office/drawing/2010/main">
                <a:solidFill>
                  <a:schemeClr val="bg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3</a:t>
            </a:r>
          </a:p>
        </p:txBody>
      </p:sp>
      <p:sp>
        <p:nvSpPr>
          <p:cNvPr id="24" name="Rectangle 21">
            <a:hlinkClick r:id="rId5" action="ppaction://hlinksldjump"/>
          </p:cNvPr>
          <p:cNvSpPr>
            <a:spLocks noChangeArrowheads="1"/>
          </p:cNvSpPr>
          <p:nvPr/>
        </p:nvSpPr>
        <p:spPr bwMode="auto">
          <a:xfrm>
            <a:off x="10446430" y="39031"/>
            <a:ext cx="360000" cy="575867"/>
          </a:xfrm>
          <a:prstGeom prst="rect">
            <a:avLst/>
          </a:prstGeom>
          <a:noFill/>
          <a:ln>
            <a:noFill/>
          </a:ln>
          <a:effectLst/>
          <a:extLst>
            <a:ext uri="{909E8E84-426E-40DD-AFC4-6F175D3DCCD1}">
              <a14:hiddenFill xmlns="" xmlns:a14="http://schemas.microsoft.com/office/drawing/2010/main">
                <a:solidFill>
                  <a:schemeClr val="bg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0000FF"/>
                </a:solidFill>
                <a:effectLst>
                  <a:reflection blurRad="6350" stA="55000" endA="300" endPos="45500" dir="5400000" sy="-100000" algn="bl" rotWithShape="0"/>
                </a:effectLst>
                <a:latin typeface="Broadway" pitchFamily="82" charset="0"/>
                <a:ea typeface="楷体" pitchFamily="49" charset="-122"/>
                <a:cs typeface="经典繁仿黑" pitchFamily="49" charset="-122"/>
              </a:rPr>
              <a:t>4</a:t>
            </a:r>
          </a:p>
        </p:txBody>
      </p:sp>
      <p:sp>
        <p:nvSpPr>
          <p:cNvPr id="25" name="Rectangle 21">
            <a:hlinkClick r:id="rId6" action="ppaction://hlinksldjump"/>
          </p:cNvPr>
          <p:cNvSpPr>
            <a:spLocks noChangeArrowheads="1"/>
          </p:cNvSpPr>
          <p:nvPr/>
        </p:nvSpPr>
        <p:spPr bwMode="auto">
          <a:xfrm>
            <a:off x="10878366" y="39031"/>
            <a:ext cx="360000" cy="575867"/>
          </a:xfrm>
          <a:prstGeom prst="rect">
            <a:avLst/>
          </a:prstGeom>
          <a:noFill/>
          <a:ln>
            <a:noFill/>
          </a:ln>
          <a:effectLst/>
          <a:extLst>
            <a:ext uri="{909E8E84-426E-40DD-AFC4-6F175D3DCCD1}">
              <a14:hiddenFill xmlns="" xmlns:a14="http://schemas.microsoft.com/office/drawing/2010/main">
                <a:solidFill>
                  <a:schemeClr val="bg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5</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26" name="Rectangle 21">
            <a:hlinkClick r:id="rId7" action="ppaction://hlinksldjump"/>
          </p:cNvPr>
          <p:cNvSpPr>
            <a:spLocks noChangeArrowheads="1"/>
          </p:cNvSpPr>
          <p:nvPr/>
        </p:nvSpPr>
        <p:spPr bwMode="auto">
          <a:xfrm>
            <a:off x="11310302" y="39031"/>
            <a:ext cx="360000" cy="575867"/>
          </a:xfrm>
          <a:prstGeom prst="rect">
            <a:avLst/>
          </a:prstGeom>
          <a:noFill/>
          <a:ln>
            <a:noFill/>
          </a:ln>
          <a:effectLst/>
          <a:extLst>
            <a:ext uri="{909E8E84-426E-40DD-AFC4-6F175D3DCCD1}">
              <a14:hiddenFill xmlns="" xmlns:a14="http://schemas.microsoft.com/office/drawing/2010/main">
                <a:solidFill>
                  <a:schemeClr val="bg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6</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Tree>
    <p:extLst>
      <p:ext uri="{BB962C8B-B14F-4D97-AF65-F5344CB8AC3E}">
        <p14:creationId xmlns="" xmlns:p14="http://schemas.microsoft.com/office/powerpoint/2010/main" val="2740688014"/>
      </p:ext>
    </p:extLst>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2"/>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0">
                                            <p:txEl>
                                              <p:pRg st="1" end="1"/>
                                            </p:txEl>
                                          </p:spTgt>
                                        </p:tgtEl>
                                        <p:attrNameLst>
                                          <p:attrName>style.visibility</p:attrName>
                                        </p:attrNameLst>
                                      </p:cBhvr>
                                      <p:to>
                                        <p:strVal val="visible"/>
                                      </p:to>
                                    </p:set>
                                    <p:animEffect transition="in" filter="blinds(horizontal)">
                                      <p:cBhvr>
                                        <p:cTn id="7" dur="500"/>
                                        <p:tgtEl>
                                          <p:spTgt spid="20">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0">
                                            <p:txEl>
                                              <p:pRg st="2" end="2"/>
                                            </p:txEl>
                                          </p:spTgt>
                                        </p:tgtEl>
                                        <p:attrNameLst>
                                          <p:attrName>style.visibility</p:attrName>
                                        </p:attrNameLst>
                                      </p:cBhvr>
                                      <p:to>
                                        <p:strVal val="visible"/>
                                      </p:to>
                                    </p:set>
                                    <p:animEffect transition="in" filter="blinds(horizontal)">
                                      <p:cBhvr>
                                        <p:cTn id="12" dur="500"/>
                                        <p:tgtEl>
                                          <p:spTgt spid="20">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nodeType="clickEffect">
                                  <p:stCondLst>
                                    <p:cond delay="0"/>
                                  </p:stCondLst>
                                  <p:childTnLst>
                                    <p:animEffect transition="out" filter="fade">
                                      <p:cBhvr>
                                        <p:cTn id="16" dur="500"/>
                                        <p:tgtEl>
                                          <p:spTgt spid="20">
                                            <p:txEl>
                                              <p:pRg st="1" end="1"/>
                                            </p:txEl>
                                          </p:spTgt>
                                        </p:tgtEl>
                                      </p:cBhvr>
                                    </p:animEffect>
                                    <p:set>
                                      <p:cBhvr>
                                        <p:cTn id="17" dur="1" fill="hold">
                                          <p:stCondLst>
                                            <p:cond delay="499"/>
                                          </p:stCondLst>
                                        </p:cTn>
                                        <p:tgtEl>
                                          <p:spTgt spid="20">
                                            <p:txEl>
                                              <p:pRg st="1" end="1"/>
                                            </p:txEl>
                                          </p:spTgt>
                                        </p:tgtEl>
                                        <p:attrNameLst>
                                          <p:attrName>style.visibility</p:attrName>
                                        </p:attrNameLst>
                                      </p:cBhvr>
                                      <p:to>
                                        <p:strVal val="hidden"/>
                                      </p:to>
                                    </p:set>
                                  </p:childTnLst>
                                </p:cTn>
                              </p:par>
                              <p:par>
                                <p:cTn id="18" presetID="10" presetClass="exit" presetSubtype="0" fill="hold" nodeType="withEffect">
                                  <p:stCondLst>
                                    <p:cond delay="0"/>
                                  </p:stCondLst>
                                  <p:childTnLst>
                                    <p:animEffect transition="out" filter="fade">
                                      <p:cBhvr>
                                        <p:cTn id="19" dur="500"/>
                                        <p:tgtEl>
                                          <p:spTgt spid="20">
                                            <p:txEl>
                                              <p:pRg st="2" end="2"/>
                                            </p:txEl>
                                          </p:spTgt>
                                        </p:tgtEl>
                                      </p:cBhvr>
                                    </p:animEffect>
                                    <p:set>
                                      <p:cBhvr>
                                        <p:cTn id="20" dur="1" fill="hold">
                                          <p:stCondLst>
                                            <p:cond delay="499"/>
                                          </p:stCondLst>
                                        </p:cTn>
                                        <p:tgtEl>
                                          <p:spTgt spid="20">
                                            <p:txEl>
                                              <p:pRg st="2" end="2"/>
                                            </p:txEl>
                                          </p:spTgt>
                                        </p:tgtEl>
                                        <p:attrNameLst>
                                          <p:attrName>style.visibility</p:attrName>
                                        </p:attrNameLst>
                                      </p:cBhvr>
                                      <p:to>
                                        <p:strVal val="hidden"/>
                                      </p:to>
                                    </p:set>
                                  </p:childTnLst>
                                </p:cTn>
                              </p:par>
                            </p:childTnLst>
                          </p:cTn>
                        </p:par>
                      </p:childTnLst>
                    </p:cTn>
                  </p:par>
                </p:childTnLst>
              </p:cTn>
              <p:nextCondLst>
                <p:cond evt="onClick" delay="0">
                  <p:tgtEl>
                    <p:spTgt spid="12"/>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2" name="圆角矩形 11"/>
          <p:cNvSpPr/>
          <p:nvPr/>
        </p:nvSpPr>
        <p:spPr>
          <a:xfrm>
            <a:off x="11398413" y="6665188"/>
            <a:ext cx="792000" cy="194400"/>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
        <p:nvSpPr>
          <p:cNvPr id="20" name="矩形 19"/>
          <p:cNvSpPr/>
          <p:nvPr/>
        </p:nvSpPr>
        <p:spPr>
          <a:xfrm>
            <a:off x="190550" y="765498"/>
            <a:ext cx="11639246" cy="5262979"/>
          </a:xfrm>
          <a:prstGeom prst="rect">
            <a:avLst/>
          </a:prstGeom>
        </p:spPr>
        <p:txBody>
          <a:bodyPr>
            <a:spAutoFit/>
          </a:bodyPr>
          <a:lstStyle/>
          <a:p>
            <a:pPr algn="just">
              <a:lnSpc>
                <a:spcPct val="150000"/>
              </a:lnSpc>
              <a:spcAft>
                <a:spcPts val="0"/>
              </a:spcAft>
            </a:pPr>
            <a:r>
              <a:rPr lang="en-US" altLang="zh-CN" sz="2800" kern="100" dirty="0">
                <a:latin typeface="Times New Roman"/>
                <a:ea typeface="华文细黑"/>
                <a:cs typeface="Courier New"/>
              </a:rPr>
              <a:t>5.</a:t>
            </a:r>
            <a:r>
              <a:rPr lang="zh-CN" altLang="zh-CN" sz="2800" kern="100" dirty="0">
                <a:latin typeface="Times New Roman"/>
                <a:ea typeface="华文细黑"/>
                <a:cs typeface="Times New Roman"/>
              </a:rPr>
              <a:t>什么是液体的表面张力？产生表面张力的原因是什么？表面张力的特点和影响因素有哪些？</a:t>
            </a:r>
            <a:endParaRPr lang="zh-CN" altLang="zh-CN" sz="1050" kern="100" dirty="0">
              <a:latin typeface="宋体"/>
              <a:cs typeface="Courier New"/>
            </a:endParaRPr>
          </a:p>
          <a:p>
            <a:pPr algn="just">
              <a:lnSpc>
                <a:spcPct val="150000"/>
              </a:lnSpc>
              <a:spcAft>
                <a:spcPts val="0"/>
              </a:spcAft>
            </a:pPr>
            <a:r>
              <a:rPr lang="zh-CN" altLang="zh-CN" sz="2800" b="1" kern="100" dirty="0">
                <a:solidFill>
                  <a:srgbClr val="0000FF"/>
                </a:solidFill>
                <a:latin typeface="Times New Roman"/>
                <a:ea typeface="华文细黑"/>
                <a:cs typeface="Times New Roman"/>
              </a:rPr>
              <a:t>答案　</a:t>
            </a:r>
            <a:r>
              <a:rPr lang="zh-CN" altLang="zh-CN" sz="2800" kern="100" dirty="0">
                <a:latin typeface="Times New Roman"/>
                <a:ea typeface="华文细黑"/>
                <a:cs typeface="Times New Roman"/>
              </a:rPr>
              <a:t>液体表面具有收缩的趋势，这是因为在液体内部，分子引力和斥力可认为相等，而在表面层里分子间距较大</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分子间距离大于</a:t>
            </a:r>
            <a:r>
              <a:rPr lang="en-US" altLang="zh-CN" sz="2800" i="1" kern="100" dirty="0">
                <a:latin typeface="Times New Roman"/>
                <a:ea typeface="华文细黑"/>
                <a:cs typeface="Courier New"/>
              </a:rPr>
              <a:t>r</a:t>
            </a:r>
            <a:r>
              <a:rPr lang="en-US" altLang="zh-CN" sz="2800" kern="100" baseline="-25000" dirty="0">
                <a:latin typeface="Times New Roman"/>
                <a:ea typeface="华文细黑"/>
                <a:cs typeface="Courier New"/>
              </a:rPr>
              <a:t>0</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、分子比较稀疏，分子间的相互作用力表现为引力的缘故</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使液体表面各部分间相互吸引的力叫做液体的表面张力</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表面张力使液体表面有收缩到最小的趋势，表面张力的方向和液面相切；表面张力的大小除了跟边界线的长度有关外，还跟液体的种类、温度有关</a:t>
            </a:r>
            <a:r>
              <a:rPr lang="en-US" altLang="zh-CN" sz="2800" kern="100" dirty="0" smtClean="0">
                <a:latin typeface="Times New Roman"/>
                <a:ea typeface="华文细黑"/>
                <a:cs typeface="Courier New"/>
              </a:rPr>
              <a:t>.</a:t>
            </a:r>
            <a:endParaRPr lang="zh-CN" altLang="zh-CN" sz="1050" kern="100" dirty="0">
              <a:effectLst/>
              <a:latin typeface="宋体"/>
              <a:cs typeface="Courier New"/>
            </a:endParaRPr>
          </a:p>
        </p:txBody>
      </p:sp>
      <p:sp>
        <p:nvSpPr>
          <p:cNvPr id="21" name="Rectangle 21">
            <a:hlinkClick r:id="rId2" action="ppaction://hlinksldjump"/>
          </p:cNvPr>
          <p:cNvSpPr>
            <a:spLocks noChangeArrowheads="1"/>
          </p:cNvSpPr>
          <p:nvPr/>
        </p:nvSpPr>
        <p:spPr bwMode="auto">
          <a:xfrm>
            <a:off x="9150622" y="39031"/>
            <a:ext cx="360000" cy="575867"/>
          </a:xfrm>
          <a:prstGeom prst="rect">
            <a:avLst/>
          </a:prstGeom>
          <a:noFill/>
          <a:ln>
            <a:noFill/>
          </a:ln>
          <a:effectLst/>
          <a:extLst>
            <a:ext uri="{909E8E84-426E-40DD-AFC4-6F175D3DCCD1}">
              <a14:hiddenFill xmlns="" xmlns:a14="http://schemas.microsoft.com/office/drawing/2010/main">
                <a:solidFill>
                  <a:schemeClr val="bg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1</a:t>
            </a:r>
          </a:p>
        </p:txBody>
      </p:sp>
      <p:sp>
        <p:nvSpPr>
          <p:cNvPr id="22" name="Rectangle 21">
            <a:hlinkClick r:id="rId3" action="ppaction://hlinksldjump"/>
          </p:cNvPr>
          <p:cNvSpPr>
            <a:spLocks noChangeArrowheads="1"/>
          </p:cNvSpPr>
          <p:nvPr/>
        </p:nvSpPr>
        <p:spPr bwMode="auto">
          <a:xfrm>
            <a:off x="9582558" y="39031"/>
            <a:ext cx="360000" cy="575867"/>
          </a:xfrm>
          <a:prstGeom prst="rect">
            <a:avLst/>
          </a:prstGeom>
          <a:noFill/>
          <a:ln>
            <a:noFill/>
          </a:ln>
          <a:effectLst/>
          <a:extLst>
            <a:ext uri="{909E8E84-426E-40DD-AFC4-6F175D3DCCD1}">
              <a14:hiddenFill xmlns="" xmlns:a14="http://schemas.microsoft.com/office/drawing/2010/main">
                <a:solidFill>
                  <a:schemeClr val="bg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2</a:t>
            </a:r>
          </a:p>
        </p:txBody>
      </p:sp>
      <p:sp>
        <p:nvSpPr>
          <p:cNvPr id="23" name="Rectangle 21">
            <a:hlinkClick r:id="rId4" action="ppaction://hlinksldjump"/>
          </p:cNvPr>
          <p:cNvSpPr>
            <a:spLocks noChangeArrowheads="1"/>
          </p:cNvSpPr>
          <p:nvPr/>
        </p:nvSpPr>
        <p:spPr bwMode="auto">
          <a:xfrm>
            <a:off x="10014494" y="39031"/>
            <a:ext cx="360000" cy="575867"/>
          </a:xfrm>
          <a:prstGeom prst="rect">
            <a:avLst/>
          </a:prstGeom>
          <a:noFill/>
          <a:ln>
            <a:noFill/>
          </a:ln>
          <a:effectLst/>
          <a:extLst>
            <a:ext uri="{909E8E84-426E-40DD-AFC4-6F175D3DCCD1}">
              <a14:hiddenFill xmlns="" xmlns:a14="http://schemas.microsoft.com/office/drawing/2010/main">
                <a:solidFill>
                  <a:schemeClr val="bg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3</a:t>
            </a:r>
          </a:p>
        </p:txBody>
      </p:sp>
      <p:sp>
        <p:nvSpPr>
          <p:cNvPr id="24" name="Rectangle 21">
            <a:hlinkClick r:id="rId5" action="ppaction://hlinksldjump"/>
          </p:cNvPr>
          <p:cNvSpPr>
            <a:spLocks noChangeArrowheads="1"/>
          </p:cNvSpPr>
          <p:nvPr/>
        </p:nvSpPr>
        <p:spPr bwMode="auto">
          <a:xfrm>
            <a:off x="10446430" y="39031"/>
            <a:ext cx="360000" cy="575867"/>
          </a:xfrm>
          <a:prstGeom prst="rect">
            <a:avLst/>
          </a:prstGeom>
          <a:noFill/>
          <a:ln>
            <a:noFill/>
          </a:ln>
          <a:effectLst/>
          <a:extLst>
            <a:ext uri="{909E8E84-426E-40DD-AFC4-6F175D3DCCD1}">
              <a14:hiddenFill xmlns="" xmlns:a14="http://schemas.microsoft.com/office/drawing/2010/main">
                <a:solidFill>
                  <a:schemeClr val="bg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4</a:t>
            </a:r>
          </a:p>
        </p:txBody>
      </p:sp>
      <p:sp>
        <p:nvSpPr>
          <p:cNvPr id="25" name="Rectangle 21">
            <a:hlinkClick r:id="rId6" action="ppaction://hlinksldjump"/>
          </p:cNvPr>
          <p:cNvSpPr>
            <a:spLocks noChangeArrowheads="1"/>
          </p:cNvSpPr>
          <p:nvPr/>
        </p:nvSpPr>
        <p:spPr bwMode="auto">
          <a:xfrm>
            <a:off x="10878366" y="39031"/>
            <a:ext cx="360000" cy="575867"/>
          </a:xfrm>
          <a:prstGeom prst="rect">
            <a:avLst/>
          </a:prstGeom>
          <a:noFill/>
          <a:ln>
            <a:noFill/>
          </a:ln>
          <a:effectLst/>
          <a:extLst>
            <a:ext uri="{909E8E84-426E-40DD-AFC4-6F175D3DCCD1}">
              <a14:hiddenFill xmlns="" xmlns:a14="http://schemas.microsoft.com/office/drawing/2010/main">
                <a:solidFill>
                  <a:schemeClr val="bg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0000FF"/>
                </a:solidFill>
                <a:effectLst>
                  <a:reflection blurRad="6350" stA="55000" endA="300" endPos="45500" dir="5400000" sy="-100000" algn="bl" rotWithShape="0"/>
                </a:effectLst>
                <a:latin typeface="Broadway" pitchFamily="82" charset="0"/>
                <a:ea typeface="楷体" pitchFamily="49" charset="-122"/>
                <a:cs typeface="经典繁仿黑" pitchFamily="49" charset="-122"/>
              </a:rPr>
              <a:t>5</a:t>
            </a:r>
          </a:p>
        </p:txBody>
      </p:sp>
      <p:sp>
        <p:nvSpPr>
          <p:cNvPr id="26" name="Rectangle 21">
            <a:hlinkClick r:id="rId7" action="ppaction://hlinksldjump"/>
          </p:cNvPr>
          <p:cNvSpPr>
            <a:spLocks noChangeArrowheads="1"/>
          </p:cNvSpPr>
          <p:nvPr/>
        </p:nvSpPr>
        <p:spPr bwMode="auto">
          <a:xfrm>
            <a:off x="11310302" y="39031"/>
            <a:ext cx="360000" cy="575867"/>
          </a:xfrm>
          <a:prstGeom prst="rect">
            <a:avLst/>
          </a:prstGeom>
          <a:noFill/>
          <a:ln>
            <a:noFill/>
          </a:ln>
          <a:effectLst/>
          <a:extLst>
            <a:ext uri="{909E8E84-426E-40DD-AFC4-6F175D3DCCD1}">
              <a14:hiddenFill xmlns="" xmlns:a14="http://schemas.microsoft.com/office/drawing/2010/main">
                <a:solidFill>
                  <a:schemeClr val="bg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6</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Tree>
    <p:extLst>
      <p:ext uri="{BB962C8B-B14F-4D97-AF65-F5344CB8AC3E}">
        <p14:creationId xmlns="" xmlns:p14="http://schemas.microsoft.com/office/powerpoint/2010/main" val="253220724"/>
      </p:ext>
    </p:extLst>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2"/>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0">
                                            <p:txEl>
                                              <p:pRg st="1" end="1"/>
                                            </p:txEl>
                                          </p:spTgt>
                                        </p:tgtEl>
                                        <p:attrNameLst>
                                          <p:attrName>style.visibility</p:attrName>
                                        </p:attrNameLst>
                                      </p:cBhvr>
                                      <p:to>
                                        <p:strVal val="visible"/>
                                      </p:to>
                                    </p:set>
                                    <p:animEffect transition="in" filter="blinds(horizontal)">
                                      <p:cBhvr>
                                        <p:cTn id="7" dur="500"/>
                                        <p:tgtEl>
                                          <p:spTgt spid="20">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0">
                                            <p:txEl>
                                              <p:pRg st="2" end="2"/>
                                            </p:txEl>
                                          </p:spTgt>
                                        </p:tgtEl>
                                        <p:attrNameLst>
                                          <p:attrName>style.visibility</p:attrName>
                                        </p:attrNameLst>
                                      </p:cBhvr>
                                      <p:to>
                                        <p:strVal val="visible"/>
                                      </p:to>
                                    </p:set>
                                    <p:animEffect transition="in" filter="blinds(horizontal)">
                                      <p:cBhvr>
                                        <p:cTn id="12" dur="500"/>
                                        <p:tgtEl>
                                          <p:spTgt spid="20">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nodeType="clickEffect">
                                  <p:stCondLst>
                                    <p:cond delay="0"/>
                                  </p:stCondLst>
                                  <p:childTnLst>
                                    <p:animEffect transition="out" filter="fade">
                                      <p:cBhvr>
                                        <p:cTn id="16" dur="500"/>
                                        <p:tgtEl>
                                          <p:spTgt spid="20">
                                            <p:txEl>
                                              <p:pRg st="1" end="1"/>
                                            </p:txEl>
                                          </p:spTgt>
                                        </p:tgtEl>
                                      </p:cBhvr>
                                    </p:animEffect>
                                    <p:set>
                                      <p:cBhvr>
                                        <p:cTn id="17" dur="1" fill="hold">
                                          <p:stCondLst>
                                            <p:cond delay="499"/>
                                          </p:stCondLst>
                                        </p:cTn>
                                        <p:tgtEl>
                                          <p:spTgt spid="20">
                                            <p:txEl>
                                              <p:pRg st="1" end="1"/>
                                            </p:txEl>
                                          </p:spTgt>
                                        </p:tgtEl>
                                        <p:attrNameLst>
                                          <p:attrName>style.visibility</p:attrName>
                                        </p:attrNameLst>
                                      </p:cBhvr>
                                      <p:to>
                                        <p:strVal val="hidden"/>
                                      </p:to>
                                    </p:set>
                                  </p:childTnLst>
                                </p:cTn>
                              </p:par>
                              <p:par>
                                <p:cTn id="18" presetID="10" presetClass="exit" presetSubtype="0" fill="hold" nodeType="withEffect">
                                  <p:stCondLst>
                                    <p:cond delay="0"/>
                                  </p:stCondLst>
                                  <p:childTnLst>
                                    <p:animEffect transition="out" filter="fade">
                                      <p:cBhvr>
                                        <p:cTn id="19" dur="500"/>
                                        <p:tgtEl>
                                          <p:spTgt spid="20">
                                            <p:txEl>
                                              <p:pRg st="2" end="2"/>
                                            </p:txEl>
                                          </p:spTgt>
                                        </p:tgtEl>
                                      </p:cBhvr>
                                    </p:animEffect>
                                    <p:set>
                                      <p:cBhvr>
                                        <p:cTn id="20" dur="1" fill="hold">
                                          <p:stCondLst>
                                            <p:cond delay="499"/>
                                          </p:stCondLst>
                                        </p:cTn>
                                        <p:tgtEl>
                                          <p:spTgt spid="20">
                                            <p:txEl>
                                              <p:pRg st="2" end="2"/>
                                            </p:txEl>
                                          </p:spTgt>
                                        </p:tgtEl>
                                        <p:attrNameLst>
                                          <p:attrName>style.visibility</p:attrName>
                                        </p:attrNameLst>
                                      </p:cBhvr>
                                      <p:to>
                                        <p:strVal val="hidden"/>
                                      </p:to>
                                    </p:set>
                                  </p:childTnLst>
                                </p:cTn>
                              </p:par>
                            </p:childTnLst>
                          </p:cTn>
                        </p:par>
                      </p:childTnLst>
                    </p:cTn>
                  </p:par>
                </p:childTnLst>
              </p:cTn>
              <p:nextCondLst>
                <p:cond evt="onClick" delay="0">
                  <p:tgtEl>
                    <p:spTgt spid="12"/>
                  </p:tgtEl>
                </p:cond>
              </p:nextCondLst>
            </p:seq>
          </p:childTnLst>
        </p:cTn>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3120</TotalTime>
  <Words>380</Words>
  <Application>Microsoft Office PowerPoint</Application>
  <PresentationFormat>自定义</PresentationFormat>
  <Paragraphs>106</Paragraphs>
  <Slides>12</Slides>
  <Notes>0</Notes>
  <HiddenSlides>3</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12</vt:i4>
      </vt:variant>
    </vt:vector>
  </HeadingPairs>
  <TitlesOfParts>
    <vt:vector size="14" baseType="lpstr">
      <vt:lpstr>Office 主题</vt:lpstr>
      <vt:lpstr>文档</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cp:lastModifiedBy>
  <cp:revision>2568</cp:revision>
  <dcterms:created xsi:type="dcterms:W3CDTF">2014-10-15T07:25:01Z</dcterms:created>
  <dcterms:modified xsi:type="dcterms:W3CDTF">2017-01-17T00:03:00Z</dcterms:modified>
</cp:coreProperties>
</file>