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558" r:id="rId3"/>
    <p:sldId id="559" r:id="rId4"/>
    <p:sldId id="560" r:id="rId5"/>
    <p:sldId id="561" r:id="rId6"/>
    <p:sldId id="562" r:id="rId7"/>
    <p:sldId id="563" r:id="rId8"/>
    <p:sldId id="564" r:id="rId9"/>
    <p:sldId id="565" r:id="rId10"/>
    <p:sldId id="566" r:id="rId11"/>
    <p:sldId id="567" r:id="rId12"/>
    <p:sldId id="568" r:id="rId13"/>
    <p:sldId id="569" r:id="rId14"/>
    <p:sldId id="572" r:id="rId15"/>
    <p:sldId id="570" r:id="rId16"/>
    <p:sldId id="571" r:id="rId17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CC"/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8464" autoAdjust="0"/>
    <p:restoredTop sz="99765" autoAdjust="0"/>
  </p:normalViewPr>
  <p:slideViewPr>
    <p:cSldViewPr>
      <p:cViewPr>
        <p:scale>
          <a:sx n="75" d="100"/>
          <a:sy n="75" d="100"/>
        </p:scale>
        <p:origin x="330" y="600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2.png"/><Relationship Id="rId7" Type="http://schemas.openxmlformats.org/officeDocument/2006/relationships/slide" Target="slide8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image" Target="../media/image9.png"/><Relationship Id="rId5" Type="http://schemas.openxmlformats.org/officeDocument/2006/relationships/slide" Target="slide4.xml"/><Relationship Id="rId10" Type="http://schemas.openxmlformats.org/officeDocument/2006/relationships/slide" Target="slide15.xml"/><Relationship Id="rId4" Type="http://schemas.openxmlformats.org/officeDocument/2006/relationships/slide" Target="slide2.xml"/><Relationship Id="rId9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2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slide" Target="slide8.xml"/><Relationship Id="rId5" Type="http://schemas.openxmlformats.org/officeDocument/2006/relationships/slide" Target="slide6.xml"/><Relationship Id="rId10" Type="http://schemas.openxmlformats.org/officeDocument/2006/relationships/package" Target="../embeddings/Microsoft_Office_Word___3.docx"/><Relationship Id="rId4" Type="http://schemas.openxmlformats.org/officeDocument/2006/relationships/slide" Target="slide4.xml"/><Relationship Id="rId9" Type="http://schemas.openxmlformats.org/officeDocument/2006/relationships/slide" Target="slide1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2.xml"/><Relationship Id="rId7" Type="http://schemas.openxmlformats.org/officeDocument/2006/relationships/slide" Target="slide1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8.xml"/><Relationship Id="rId11" Type="http://schemas.openxmlformats.org/officeDocument/2006/relationships/image" Target="../media/image12.png"/><Relationship Id="rId5" Type="http://schemas.openxmlformats.org/officeDocument/2006/relationships/slide" Target="slide6.xml"/><Relationship Id="rId10" Type="http://schemas.openxmlformats.org/officeDocument/2006/relationships/image" Target="../media/image11.png"/><Relationship Id="rId4" Type="http://schemas.openxmlformats.org/officeDocument/2006/relationships/slide" Target="slide4.xml"/><Relationship Id="rId9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4.xml"/><Relationship Id="rId7" Type="http://schemas.openxmlformats.org/officeDocument/2006/relationships/slide" Target="slide1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0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4.xml"/><Relationship Id="rId7" Type="http://schemas.openxmlformats.org/officeDocument/2006/relationships/slide" Target="slide1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0.xml"/><Relationship Id="rId5" Type="http://schemas.openxmlformats.org/officeDocument/2006/relationships/slide" Target="slide8.xml"/><Relationship Id="rId10" Type="http://schemas.openxmlformats.org/officeDocument/2006/relationships/image" Target="../media/image2.png"/><Relationship Id="rId4" Type="http://schemas.openxmlformats.org/officeDocument/2006/relationships/slide" Target="slide6.xml"/><Relationship Id="rId9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2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slide" Target="slide8.xml"/><Relationship Id="rId11" Type="http://schemas.openxmlformats.org/officeDocument/2006/relationships/package" Target="../embeddings/Microsoft_Office_Word___4.docx"/><Relationship Id="rId5" Type="http://schemas.openxmlformats.org/officeDocument/2006/relationships/slide" Target="slide6.xml"/><Relationship Id="rId10" Type="http://schemas.openxmlformats.org/officeDocument/2006/relationships/image" Target="../media/image14.png"/><Relationship Id="rId4" Type="http://schemas.openxmlformats.org/officeDocument/2006/relationships/slide" Target="slide4.xml"/><Relationship Id="rId9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2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slide" Target="slide8.xml"/><Relationship Id="rId11" Type="http://schemas.openxmlformats.org/officeDocument/2006/relationships/package" Target="../embeddings/Microsoft_Office_Word___5.docx"/><Relationship Id="rId5" Type="http://schemas.openxmlformats.org/officeDocument/2006/relationships/slide" Target="slide6.xml"/><Relationship Id="rId10" Type="http://schemas.openxmlformats.org/officeDocument/2006/relationships/image" Target="../media/image14.png"/><Relationship Id="rId4" Type="http://schemas.openxmlformats.org/officeDocument/2006/relationships/slide" Target="slide4.xml"/><Relationship Id="rId9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2.png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image" Target="../media/image3.png"/><Relationship Id="rId5" Type="http://schemas.openxmlformats.org/officeDocument/2006/relationships/slide" Target="slide4.xml"/><Relationship Id="rId10" Type="http://schemas.openxmlformats.org/officeDocument/2006/relationships/slide" Target="slide15.xml"/><Relationship Id="rId4" Type="http://schemas.openxmlformats.org/officeDocument/2006/relationships/slide" Target="slide2.xml"/><Relationship Id="rId9" Type="http://schemas.openxmlformats.org/officeDocument/2006/relationships/slide" Target="slide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2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slide" Target="slide8.xml"/><Relationship Id="rId11" Type="http://schemas.openxmlformats.org/officeDocument/2006/relationships/package" Target="../embeddings/Microsoft_Office_Word___2.docx"/><Relationship Id="rId5" Type="http://schemas.openxmlformats.org/officeDocument/2006/relationships/slide" Target="slide6.xml"/><Relationship Id="rId10" Type="http://schemas.openxmlformats.org/officeDocument/2006/relationships/package" Target="../embeddings/Microsoft_Office_Word___1.docx"/><Relationship Id="rId4" Type="http://schemas.openxmlformats.org/officeDocument/2006/relationships/slide" Target="slide4.xml"/><Relationship Id="rId9" Type="http://schemas.openxmlformats.org/officeDocument/2006/relationships/slide" Target="slide1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2.png"/><Relationship Id="rId7" Type="http://schemas.openxmlformats.org/officeDocument/2006/relationships/slide" Target="slide8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image" Target="../media/image6.png"/><Relationship Id="rId5" Type="http://schemas.openxmlformats.org/officeDocument/2006/relationships/slide" Target="slide4.xml"/><Relationship Id="rId10" Type="http://schemas.openxmlformats.org/officeDocument/2006/relationships/slide" Target="slide15.xml"/><Relationship Id="rId4" Type="http://schemas.openxmlformats.org/officeDocument/2006/relationships/slide" Target="slide2.xml"/><Relationship Id="rId9" Type="http://schemas.openxmlformats.org/officeDocument/2006/relationships/slide" Target="slide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4.xml"/><Relationship Id="rId7" Type="http://schemas.openxmlformats.org/officeDocument/2006/relationships/slide" Target="slide1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0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2.png"/><Relationship Id="rId7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image" Target="../media/image7.png"/><Relationship Id="rId5" Type="http://schemas.openxmlformats.org/officeDocument/2006/relationships/slide" Target="slide4.xml"/><Relationship Id="rId10" Type="http://schemas.openxmlformats.org/officeDocument/2006/relationships/slide" Target="slide15.xml"/><Relationship Id="rId4" Type="http://schemas.openxmlformats.org/officeDocument/2006/relationships/slide" Target="slide2.xml"/><Relationship Id="rId9" Type="http://schemas.openxmlformats.org/officeDocument/2006/relationships/slide" Target="slide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4.xml"/><Relationship Id="rId7" Type="http://schemas.openxmlformats.org/officeDocument/2006/relationships/slide" Target="slide1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0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2.png"/><Relationship Id="rId7" Type="http://schemas.openxmlformats.org/officeDocument/2006/relationships/slide" Target="slide8.xml"/><Relationship Id="rId2" Type="http://schemas.openxmlformats.org/officeDocument/2006/relationships/slide" Target="slide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image" Target="../media/image8.png"/><Relationship Id="rId5" Type="http://schemas.openxmlformats.org/officeDocument/2006/relationships/slide" Target="slide4.xml"/><Relationship Id="rId10" Type="http://schemas.openxmlformats.org/officeDocument/2006/relationships/slide" Target="slide15.xml"/><Relationship Id="rId4" Type="http://schemas.openxmlformats.org/officeDocument/2006/relationships/slide" Target="slide2.xml"/><Relationship Id="rId9" Type="http://schemas.openxmlformats.org/officeDocument/2006/relationships/slide" Target="slide1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4.xml"/><Relationship Id="rId7" Type="http://schemas.openxmlformats.org/officeDocument/2006/relationships/slide" Target="slide1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0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906479" y="1993116"/>
            <a:ext cx="837745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教材素材再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回扣</a:t>
            </a:r>
            <a:r>
              <a:rPr lang="en-US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   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必修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11266" name="Picture 2" descr="C:\Users\Administrator\Desktop\新建文件夹\风景图片\m2015031115011082.jpg"/>
          <p:cNvPicPr preferRelativeResize="0"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3" t="21536" r="3" b="36377"/>
          <a:stretch/>
        </p:blipFill>
        <p:spPr bwMode="auto">
          <a:xfrm>
            <a:off x="406" y="4519588"/>
            <a:ext cx="12189600" cy="23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5106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62558" y="569794"/>
            <a:ext cx="11484000" cy="56690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改编自人教版必修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例题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所示，小李同学站在升降电梯内的体重计上，电梯静止时，体重计示数为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 kg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，电梯运动过程中，某一段时间内小李同学发现体重计示数为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55 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kg.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g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 m/s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，在这段时间内下列说法正确的是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体重计对小李的支持力大于小李对体重计的压力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体重计对小李的支持力等于小李的重力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电梯的加速度大小为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m/s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，方向竖直向上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电梯一定竖直向上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运动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4226" y="4908580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39262" y="2933379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0102592" y="6116454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5</a:t>
            </a:r>
            <a:endParaRPr lang="zh-CN" altLang="en-US" dirty="0"/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76922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19104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61286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03468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2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45650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3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87832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4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130014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pic>
        <p:nvPicPr>
          <p:cNvPr id="6146" name="Picture 2" descr="\\贾文\贾文\傆文件\二轮\考前三个月 物理 人教版（通用）改考钢\加657.TIF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32653" y="2736318"/>
            <a:ext cx="2063153" cy="3357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82942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7" grpId="0"/>
      <p:bldP spid="1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19410" y="745723"/>
            <a:ext cx="11370297" cy="506033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b="1" kern="100" spc="5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spc="50" dirty="0">
                <a:latin typeface="Times New Roman"/>
                <a:ea typeface="华文细黑"/>
                <a:cs typeface="Times New Roman"/>
              </a:rPr>
              <a:t>体重计对小李的支持力和小李对体重计的压力是一对作用力与反作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用力，大小相等，方向相反，故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spc="100" dirty="0" smtClean="0">
                <a:latin typeface="Times New Roman"/>
                <a:ea typeface="华文细黑"/>
                <a:cs typeface="Times New Roman"/>
              </a:rPr>
              <a:t>小李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的体重只有</a:t>
            </a:r>
            <a:r>
              <a:rPr lang="en-US" altLang="zh-CN" sz="2800" kern="100" spc="100" dirty="0">
                <a:latin typeface="Times New Roman"/>
                <a:ea typeface="华文细黑"/>
                <a:cs typeface="Courier New"/>
              </a:rPr>
              <a:t>50 kg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，体重计的示数为</a:t>
            </a:r>
            <a:r>
              <a:rPr lang="en-US" altLang="zh-CN" sz="2800" kern="100" spc="100" dirty="0">
                <a:latin typeface="Times New Roman"/>
                <a:ea typeface="华文细黑"/>
                <a:cs typeface="Courier New"/>
              </a:rPr>
              <a:t>55 kg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，说明体重计对小李的支持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力大于小李的重力，故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小李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处于超重状态，说明电梯有向上的加速度，运动情况可能为：向上加速或向下减速；小明受支持力和重力，由牛顿第二定律可知其加速度为：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                                                </a:t>
            </a:r>
            <a:r>
              <a:rPr lang="zh-CN" altLang="zh-CN" sz="2800" kern="100" dirty="0" smtClean="0">
                <a:latin typeface="IPAPANNEW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1 m/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76922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19104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61286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03468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45650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87832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130014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22179805"/>
              </p:ext>
            </p:extLst>
          </p:nvPr>
        </p:nvGraphicFramePr>
        <p:xfrm>
          <a:off x="1733198" y="4921642"/>
          <a:ext cx="5183188" cy="1016000"/>
        </p:xfrm>
        <a:graphic>
          <a:graphicData uri="http://schemas.openxmlformats.org/presentationml/2006/ole">
            <p:oleObj spid="_x0000_s7212" name="文档" r:id="rId10" imgW="5183307" imgH="101559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61644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180390" y="621482"/>
            <a:ext cx="11484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改编自人教版必修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做一做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探究作用力与反作用力的关系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实验中，某同学用两个力传感器进行实验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.(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6)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" name="圆角矩形 20">
            <a:hlinkClick r:id="rId2" action="ppaction://hlinksldjump"/>
          </p:cNvPr>
          <p:cNvSpPr/>
          <p:nvPr/>
        </p:nvSpPr>
        <p:spPr>
          <a:xfrm>
            <a:off x="10415686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76922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19104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61286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03468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6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45650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7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87832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28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130014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pic>
        <p:nvPicPr>
          <p:cNvPr id="8194" name="Picture 2" descr="\\贾文\贾文\傆文件\二轮\考前三个月 物理 人教版（通用）改考钢\658.TIF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69549" y="2442532"/>
            <a:ext cx="3609873" cy="2042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 descr="\\贾文\贾文\傆文件\二轮\考前三个月 物理 人教版（通用）改考钢\659.TIF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15286" y="1962424"/>
            <a:ext cx="3981272" cy="2522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3095667" y="4437906"/>
            <a:ext cx="599907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甲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		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乙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33569" y="4869954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800" kern="10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6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80390" y="5213151"/>
            <a:ext cx="11639246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将两个传感器按图甲方式对拉，在计算机屏上显示如图乙所示，横坐标代表的物理量是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纵坐标代表的物理量是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67819" y="595123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时间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33558" y="596931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力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2942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76922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19104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61286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03468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45650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87832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1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130014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91418" y="798781"/>
            <a:ext cx="11370297" cy="294437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作用力与反作用力大小相等，方向相反，作用在同一条直线上，同时产生，同时变化，同时消失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题可知，图乙表示的是力传感器上的作用力随时间变化的关系，所以横坐标代表的物理量是时间，纵坐标代表的物理量是力；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1644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76922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19104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61286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03468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45650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6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87832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27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130014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4566" y="621482"/>
            <a:ext cx="1148400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由图乙可得到的实验结论是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________.</a:t>
            </a:r>
            <a:endParaRPr lang="zh-CN" altLang="zh-CN" sz="280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两传感器间的作用力与反作用力大小相等</a:t>
            </a:r>
            <a:endParaRPr lang="zh-CN" altLang="zh-CN" sz="280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两传感器间的作用力与反作用力方向相同</a:t>
            </a:r>
            <a:endParaRPr lang="zh-CN" altLang="zh-CN" sz="280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两传感器间的作用力与反作用力同时变化</a:t>
            </a:r>
            <a:endParaRPr lang="zh-CN" altLang="zh-CN" sz="280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spc="100" dirty="0" smtClean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spc="100" dirty="0" smtClean="0">
                <a:latin typeface="Times New Roman"/>
                <a:ea typeface="华文细黑"/>
                <a:cs typeface="Times New Roman"/>
              </a:rPr>
              <a:t>两传感器间的作用力与反作用力作用在</a:t>
            </a:r>
            <a:endParaRPr lang="en-US" altLang="zh-CN" sz="2800" kern="100" spc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spc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spc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同一物体上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作用力与反作用力大小相等，方向相反，作用在同一条直线上，同时产生，同时变化，同时消失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传感器间的作用力与反作用力分别作用在不同的物体上，故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pic>
        <p:nvPicPr>
          <p:cNvPr id="12" name="Picture 3" descr="\\贾文\贾文\傆文件\二轮\考前三个月 物理 人教版（通用）改考钢\659.T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78870" y="1390844"/>
            <a:ext cx="3981272" cy="2522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9397637" y="391468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乙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10870" y="1386662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1231" y="745178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210870" y="2624644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7244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7" grpId="0"/>
      <p:bldP spid="1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3613" y="6665188"/>
            <a:ext cx="11268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76922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3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19104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3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61286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3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03468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3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45650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87832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3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130014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16" name="矩形 15"/>
          <p:cNvSpPr/>
          <p:nvPr/>
        </p:nvSpPr>
        <p:spPr>
          <a:xfrm>
            <a:off x="164498" y="597688"/>
            <a:ext cx="11598840" cy="427050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7.(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改编自人教版必修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35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页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例题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spc="-100" dirty="0" smtClean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所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示，某司机驾驶一辆小汽车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在平直公路上以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 m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/s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的速度匀速行驶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.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他突然发现正前方一宠物小狗因受惊吓静止在公路中央，立即刹车，</a:t>
            </a:r>
            <a:r>
              <a:rPr lang="zh-CN" altLang="zh-CN" sz="2800" kern="100" dirty="0">
                <a:latin typeface="宋体"/>
                <a:ea typeface="IPAPANNEW"/>
                <a:cs typeface="Times New Roman"/>
              </a:rPr>
              <a:t> 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刹车的加速度大小为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7.5 m/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，最后在距离小狗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 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地方停下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司机从发现小狗刹车到停止所用的时间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</a:t>
            </a:r>
            <a:r>
              <a:rPr lang="en-US" altLang="zh-CN" sz="2800" i="1" kern="100" dirty="0">
                <a:latin typeface="Book Antiqua"/>
                <a:ea typeface="华文细黑"/>
                <a:cs typeface="Times New Roman"/>
              </a:rPr>
              <a:t>v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Book Antiqua"/>
                <a:ea typeface="华文细黑"/>
                <a:cs typeface="Times New Roman"/>
              </a:rPr>
              <a:t>v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at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pic>
        <p:nvPicPr>
          <p:cNvPr id="9218" name="Picture 2" descr="\\贾文\贾文\傆文件\二轮\考前三个月 物理 人教版（通用）改考钢\660.TIF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79382" y="2781722"/>
            <a:ext cx="3945944" cy="21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9303541" y="4909147"/>
            <a:ext cx="6976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spc="-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800" kern="100" spc="-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7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28216887"/>
              </p:ext>
            </p:extLst>
          </p:nvPr>
        </p:nvGraphicFramePr>
        <p:xfrm>
          <a:off x="288736" y="4917306"/>
          <a:ext cx="7956550" cy="1320800"/>
        </p:xfrm>
        <a:graphic>
          <a:graphicData uri="http://schemas.openxmlformats.org/presentationml/2006/ole">
            <p:oleObj spid="_x0000_s9240" name="文档" r:id="rId11" imgW="7957006" imgH="1320445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164498" y="5734050"/>
            <a:ext cx="167065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 s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2942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063613" y="6665188"/>
            <a:ext cx="11268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76922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19104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61286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03468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45650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87832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</a:p>
        </p:txBody>
      </p:sp>
      <p:sp>
        <p:nvSpPr>
          <p:cNvPr id="1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130014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</a:p>
        </p:txBody>
      </p:sp>
      <p:sp>
        <p:nvSpPr>
          <p:cNvPr id="20" name="矩形 19"/>
          <p:cNvSpPr/>
          <p:nvPr/>
        </p:nvSpPr>
        <p:spPr>
          <a:xfrm>
            <a:off x="334566" y="621482"/>
            <a:ext cx="11484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司机发现小狗刹车时距离小狗多远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21" name="Picture 2" descr="\\贾文\贾文\傆文件\二轮\考前三个月 物理 人教版（通用）改考钢\660.TIF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22234" y="1557586"/>
            <a:ext cx="3945944" cy="21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58773426"/>
              </p:ext>
            </p:extLst>
          </p:nvPr>
        </p:nvGraphicFramePr>
        <p:xfrm>
          <a:off x="416734" y="3769514"/>
          <a:ext cx="7510463" cy="1300163"/>
        </p:xfrm>
        <a:graphic>
          <a:graphicData uri="http://schemas.openxmlformats.org/presentationml/2006/ole">
            <p:oleObj spid="_x0000_s10256" name="文档" r:id="rId11" imgW="7507053" imgH="1301839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334566" y="4735130"/>
            <a:ext cx="8109551" cy="150297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Courier New"/>
              </a:rPr>
              <a:t>则司机发现小狗时的距离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Courier New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Courier New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 m</a:t>
            </a:r>
            <a:r>
              <a:rPr lang="zh-CN" altLang="zh-CN" sz="2800" kern="100" dirty="0">
                <a:latin typeface="Times New Roman"/>
                <a:ea typeface="华文细黑"/>
                <a:cs typeface="Courier New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17 m.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17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m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1644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113812" y="579954"/>
            <a:ext cx="11831976" cy="57656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1.(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改编自人教版必修</a:t>
            </a: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45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页</a:t>
            </a:r>
            <a:r>
              <a:rPr lang="en-US" altLang="zh-CN" sz="2800" kern="100" spc="-5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问题与练习</a:t>
            </a:r>
            <a:r>
              <a:rPr lang="en-US" altLang="zh-CN" sz="2800" kern="100" spc="-5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题</a:t>
            </a: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在一竖直砖墙前让一个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小石子自由下落，小石子下落的轨迹距离砖墙很近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现用照相机对下落的石子进行拍摄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某次拍摄的照片如图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所示，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为小石子在这次曝光中留下的模糊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影迹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已知每层砖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包括砖缝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的平均厚度约为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6.0 cm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点距石子开始下落点的竖直距离约为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1.8 m.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估算照相机这次拍摄的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曝光时间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接近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 m/s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A.2.0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s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B.2.0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s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C.2.0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s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D.2.0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s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75126" y="4897532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98503" y="4355738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76922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19104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61286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03468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2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45650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87832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130014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541081" y="6002918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</a:t>
            </a:r>
            <a:endParaRPr lang="zh-CN" altLang="en-US" dirty="0"/>
          </a:p>
        </p:txBody>
      </p:sp>
      <p:pic>
        <p:nvPicPr>
          <p:cNvPr id="1026" name="Picture 2" descr="\\贾文\贾文\傆文件\二轮\考前三个月 物理 人教版（通用）改考钢\653.TIF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68462" y="3556537"/>
            <a:ext cx="1527244" cy="2373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92582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7" grpId="0"/>
      <p:bldP spid="1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76922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19104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61286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03468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45650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87832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130014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00904117"/>
              </p:ext>
            </p:extLst>
          </p:nvPr>
        </p:nvGraphicFramePr>
        <p:xfrm>
          <a:off x="622598" y="1053530"/>
          <a:ext cx="10710862" cy="1709738"/>
        </p:xfrm>
        <a:graphic>
          <a:graphicData uri="http://schemas.openxmlformats.org/presentationml/2006/ole">
            <p:oleObj spid="_x0000_s2238" name="文档" r:id="rId10" imgW="10710079" imgH="1709207" progId="Word.Document.12">
              <p:embed/>
            </p:oleObj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36494515"/>
              </p:ext>
            </p:extLst>
          </p:nvPr>
        </p:nvGraphicFramePr>
        <p:xfrm>
          <a:off x="619125" y="2733675"/>
          <a:ext cx="10709275" cy="1847850"/>
        </p:xfrm>
        <a:graphic>
          <a:graphicData uri="http://schemas.openxmlformats.org/presentationml/2006/ole">
            <p:oleObj spid="_x0000_s2239" name="文档" r:id="rId11" imgW="10710079" imgH="185341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180819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60070" y="579954"/>
            <a:ext cx="11714828" cy="61555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改编自人教版必修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实验验证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所示为伽利略研究自由落体运动规律设计的斜面实验，他让铜球沿阻力很小的斜面从静止滚下，利用滴水计时记录铜球运动的时间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关于伽利略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斜面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实验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，下列说法正确的是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伽利略测定了铜球运动的位移与时间，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进而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得出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了速度随位移均匀增加的结论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铜球在斜面上运动的加速度比自由落体下落的加速度小，所用时间长得多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spc="-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spc="-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spc="-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时间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容易测量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若斜面长度一定，铜球从顶端滚动到底端所需时间随倾角的增大而增大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若斜面倾角一定，铜球沿斜面运动的位移与所用时间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成正比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214" y="4211722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67095" y="2566586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9677564" y="3544953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2</a:t>
            </a:r>
            <a:endParaRPr lang="zh-CN" altLang="en-US" dirty="0"/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76922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19104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61286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03468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2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45650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3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87832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4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130014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pic>
        <p:nvPicPr>
          <p:cNvPr id="3074" name="Picture 2" descr="\\贾文\贾文\傆文件\二轮\考前三个月 物理 人教版（通用）改考钢\654.TIF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1430" y="1917626"/>
            <a:ext cx="3855542" cy="1453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82942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7" grpId="0"/>
      <p:bldP spid="1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82878" y="693490"/>
            <a:ext cx="1148400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伽利略测定了铜球运动的位移与时间，得出了位移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的平方成正比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spc="100" dirty="0" smtClean="0">
                <a:latin typeface="Times New Roman"/>
                <a:ea typeface="华文细黑"/>
                <a:cs typeface="Times New Roman"/>
              </a:rPr>
              <a:t>在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伽利略时代，没有先进的计时仪器，因此伽利略让小球从斜面上滚下来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冲淡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重力，铜球在斜面上运动的加速度比自由落体下落的加速度小，所用时间长得多，时间容易测量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斜面长度一定，铜球从顶端滚动到底端所需时间随倾角的增大而减小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spc="100" dirty="0" smtClean="0">
                <a:latin typeface="Times New Roman"/>
                <a:ea typeface="华文细黑"/>
                <a:cs typeface="Times New Roman"/>
              </a:rPr>
              <a:t>若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斜面倾角一定，铜球沿斜面运动的位移与所用时间的平方成正比，故</a:t>
            </a:r>
            <a:r>
              <a:rPr lang="en-US" altLang="zh-CN" sz="2800" kern="100" spc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76922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19104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61286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03468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45650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87832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130014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1644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10870" y="549474"/>
            <a:ext cx="11714828" cy="49637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改编自人教版必修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参考系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，飞行员跳伞后飞机上的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其他飞行员</a:t>
            </a: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甲</a:t>
            </a: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和地面上的人</a:t>
            </a: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乙</a:t>
            </a: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观察跳伞飞行员的运动后，引发了对跳伞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飞行员运动状况的争论，下列说法正确的是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甲、乙两人的说法中必有一个是错误的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他们的争论是由于参考系的选择不同而引起的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研究物体运动时不一定要选择参考系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参考系的选择只能是相对于地面静止的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物体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378" y="3512850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27014" y="2227705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9799359" y="5818262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3</a:t>
            </a:r>
            <a:endParaRPr lang="zh-CN" altLang="en-US" dirty="0"/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76922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19104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61286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03468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2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45650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3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87832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4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130014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pic>
        <p:nvPicPr>
          <p:cNvPr id="4098" name="Picture 2" descr="\\贾文\贾文\傆文件\二轮\考前三个月 物理 人教版（通用）改考钢\655.TIF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82171" y="2257346"/>
            <a:ext cx="2957651" cy="352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82942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7" grpId="0"/>
      <p:bldP spid="1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76922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19104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61286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03468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45650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87832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130014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62558" y="693490"/>
            <a:ext cx="1148400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运动和静止是相对的，判断物体的运动和静止，首先要确定一个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参考系，如果被研究的物体和参考系之间没有发生位置的改变，则被研究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的物体是静止的，否则是运动的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甲、乙两人的说法分别是以飞机和地面作为参考系研究运动的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说法都是正确的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spc="100" dirty="0" smtClean="0">
                <a:latin typeface="Times New Roman"/>
                <a:ea typeface="华文细黑"/>
                <a:cs typeface="Times New Roman"/>
              </a:rPr>
              <a:t>研究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物体运动时一定要选择参考系，否则物体的运动性质无法确定，故</a:t>
            </a:r>
            <a:r>
              <a:rPr lang="en-US" altLang="zh-CN" sz="2800" kern="100" spc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kern="100" spc="100" dirty="0" smtClean="0">
                <a:latin typeface="Times New Roman"/>
                <a:ea typeface="华文细黑"/>
                <a:cs typeface="Times New Roman"/>
              </a:rPr>
              <a:t>参考系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的选择可以是任意的，一般情况下我们选择相对于地面静止的物体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为参考系，故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1644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80390" y="621482"/>
            <a:ext cx="11714828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改编自人教版必修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实验验证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伽利略对自由落体运动的研究，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是科学实验和逻辑思维的完美结合，如图</a:t>
            </a: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所示，可大致表示其实验和思维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的过程，对这一过程的分析，下列说法正确的是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甲、乙、丙、丁图都是实验现象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其中的甲、丁图是实验现象，乙、丙图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经过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合理的外推得到的结论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运用丁图的实验，可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放大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重力的作用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使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实验现象更明显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运用甲图的实验，可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冲淡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重力的作用，使实验现象更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明显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170" y="5840865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37495" y="2125217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9152019" y="4850790"/>
            <a:ext cx="7104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spc="-5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800" kern="100" spc="-5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4</a:t>
            </a:r>
            <a:endParaRPr lang="zh-CN" altLang="en-US" dirty="0"/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76922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19104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61286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03468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2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45650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3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87832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4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130014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pic>
        <p:nvPicPr>
          <p:cNvPr id="5122" name="Picture 2" descr="\\贾文\贾文\傆文件\二轮\考前三个月 物理 人教版（通用）改考钢\必修14加656.TIF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3197" y="2773674"/>
            <a:ext cx="4108094" cy="197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82942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7" grpId="0"/>
      <p:bldP spid="1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49022" y="738159"/>
            <a:ext cx="11714828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065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伽利略设想物体下落的速度与时间成正比，因为当时无法测量物体的瞬时速度，所以伽利略通过数学推导证明如果速度与时间成正比，那么位移与时间的平方成正比；由于当时用滴水法计算，无法记录自由落体的较短时间，伽利略设计了让铜球沿阻力很小的斜面滚下，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冲淡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重力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的作用效果，而小球在斜面上运动的加速度要比它竖直下落的加速度小得多，</a:t>
            </a:r>
            <a:r>
              <a:rPr lang="zh-CN" altLang="zh-CN" sz="2800" kern="100" spc="50" dirty="0">
                <a:latin typeface="Times New Roman"/>
                <a:ea typeface="华文细黑"/>
                <a:cs typeface="Times New Roman"/>
              </a:rPr>
              <a:t>所用时间长的多，所以容易测量，伽利略做了上百次实验，并通过抽象思维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在实验结果上做了合理外推，所以伽利略用了抽象思维、数学推导和科学实验相结合的方法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76922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19104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61286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03468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45650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878323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1300142" y="4541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7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1644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3133</TotalTime>
  <Words>815</Words>
  <Application>Microsoft Office PowerPoint</Application>
  <PresentationFormat>自定义</PresentationFormat>
  <Paragraphs>193</Paragraphs>
  <Slides>16</Slides>
  <Notes>0</Notes>
  <HiddenSlides>6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Office 主题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2677</cp:revision>
  <dcterms:created xsi:type="dcterms:W3CDTF">2014-10-15T07:25:01Z</dcterms:created>
  <dcterms:modified xsi:type="dcterms:W3CDTF">2017-01-16T12:05:00Z</dcterms:modified>
</cp:coreProperties>
</file>