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450" r:id="rId2"/>
    <p:sldId id="558" r:id="rId3"/>
    <p:sldId id="559" r:id="rId4"/>
    <p:sldId id="560" r:id="rId5"/>
    <p:sldId id="561" r:id="rId6"/>
    <p:sldId id="562" r:id="rId7"/>
    <p:sldId id="579" r:id="rId8"/>
    <p:sldId id="564" r:id="rId9"/>
    <p:sldId id="565" r:id="rId10"/>
    <p:sldId id="580" r:id="rId11"/>
    <p:sldId id="566" r:id="rId12"/>
    <p:sldId id="567" r:id="rId13"/>
    <p:sldId id="568" r:id="rId14"/>
    <p:sldId id="569" r:id="rId15"/>
    <p:sldId id="572" r:id="rId16"/>
    <p:sldId id="581" r:id="rId17"/>
    <p:sldId id="570" r:id="rId18"/>
    <p:sldId id="573" r:id="rId19"/>
    <p:sldId id="575" r:id="rId20"/>
    <p:sldId id="577" r:id="rId21"/>
    <p:sldId id="578" r:id="rId22"/>
  </p:sldIdLst>
  <p:sldSz cx="12190413" cy="6859588"/>
  <p:notesSz cx="6858000" cy="9144000"/>
  <p:defaultTextStyle>
    <a:defPPr>
      <a:defRPr lang="zh-CN"/>
    </a:defPPr>
    <a:lvl1pPr marL="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CC"/>
    <a:srgbClr val="0000FF"/>
    <a:srgbClr val="9FCC3E"/>
    <a:srgbClr val="8CB208"/>
    <a:srgbClr val="3333FF"/>
    <a:srgbClr val="0066FF"/>
    <a:srgbClr val="E46C0A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6D9F66E-5EB9-4882-86FB-DCBF35E3C3E4}" styleName="中度样式 4 - 强调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8464" autoAdjust="0"/>
    <p:restoredTop sz="99765" autoAdjust="0"/>
  </p:normalViewPr>
  <p:slideViewPr>
    <p:cSldViewPr>
      <p:cViewPr>
        <p:scale>
          <a:sx n="75" d="100"/>
          <a:sy n="75" d="100"/>
        </p:scale>
        <p:origin x="330" y="600"/>
      </p:cViewPr>
      <p:guideLst>
        <p:guide orient="horz" pos="2161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image" Target="../media/image5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txStyles>
    <p:titleStyle>
      <a:lvl1pPr algn="ctr" defTabSz="1219170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" Target="slide13.xml"/><Relationship Id="rId13" Type="http://schemas.openxmlformats.org/officeDocument/2006/relationships/package" Target="../embeddings/Microsoft_Office_Word___3.docx"/><Relationship Id="rId3" Type="http://schemas.openxmlformats.org/officeDocument/2006/relationships/slide" Target="slide2.xml"/><Relationship Id="rId7" Type="http://schemas.openxmlformats.org/officeDocument/2006/relationships/slide" Target="slide11.xml"/><Relationship Id="rId12" Type="http://schemas.openxmlformats.org/officeDocument/2006/relationships/slide" Target="slide20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6" Type="http://schemas.openxmlformats.org/officeDocument/2006/relationships/slide" Target="slide8.xml"/><Relationship Id="rId11" Type="http://schemas.openxmlformats.org/officeDocument/2006/relationships/slide" Target="slide19.xml"/><Relationship Id="rId5" Type="http://schemas.openxmlformats.org/officeDocument/2006/relationships/slide" Target="slide6.xml"/><Relationship Id="rId10" Type="http://schemas.openxmlformats.org/officeDocument/2006/relationships/slide" Target="slide18.xml"/><Relationship Id="rId4" Type="http://schemas.openxmlformats.org/officeDocument/2006/relationships/slide" Target="slide4.xml"/><Relationship Id="rId9" Type="http://schemas.openxmlformats.org/officeDocument/2006/relationships/slide" Target="slide1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" Target="slide13.xml"/><Relationship Id="rId13" Type="http://schemas.openxmlformats.org/officeDocument/2006/relationships/image" Target="../media/image13.png"/><Relationship Id="rId3" Type="http://schemas.openxmlformats.org/officeDocument/2006/relationships/slide" Target="slide2.xml"/><Relationship Id="rId7" Type="http://schemas.openxmlformats.org/officeDocument/2006/relationships/slide" Target="slide11.xml"/><Relationship Id="rId12" Type="http://schemas.openxmlformats.org/officeDocument/2006/relationships/slide" Target="slide20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1.xml"/><Relationship Id="rId6" Type="http://schemas.openxmlformats.org/officeDocument/2006/relationships/slide" Target="slide8.xml"/><Relationship Id="rId11" Type="http://schemas.openxmlformats.org/officeDocument/2006/relationships/slide" Target="slide19.xml"/><Relationship Id="rId5" Type="http://schemas.openxmlformats.org/officeDocument/2006/relationships/slide" Target="slide6.xml"/><Relationship Id="rId15" Type="http://schemas.openxmlformats.org/officeDocument/2006/relationships/image" Target="../media/image3.png"/><Relationship Id="rId10" Type="http://schemas.openxmlformats.org/officeDocument/2006/relationships/slide" Target="slide18.xml"/><Relationship Id="rId4" Type="http://schemas.openxmlformats.org/officeDocument/2006/relationships/slide" Target="slide4.xml"/><Relationship Id="rId9" Type="http://schemas.openxmlformats.org/officeDocument/2006/relationships/slide" Target="slide17.xml"/><Relationship Id="rId1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" Target="slide13.xml"/><Relationship Id="rId13" Type="http://schemas.openxmlformats.org/officeDocument/2006/relationships/package" Target="../embeddings/Microsoft_Office_Word___4.docx"/><Relationship Id="rId3" Type="http://schemas.openxmlformats.org/officeDocument/2006/relationships/slide" Target="slide2.xml"/><Relationship Id="rId7" Type="http://schemas.openxmlformats.org/officeDocument/2006/relationships/slide" Target="slide11.xml"/><Relationship Id="rId12" Type="http://schemas.openxmlformats.org/officeDocument/2006/relationships/slide" Target="slide20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Relationship Id="rId6" Type="http://schemas.openxmlformats.org/officeDocument/2006/relationships/slide" Target="slide8.xml"/><Relationship Id="rId11" Type="http://schemas.openxmlformats.org/officeDocument/2006/relationships/slide" Target="slide19.xml"/><Relationship Id="rId5" Type="http://schemas.openxmlformats.org/officeDocument/2006/relationships/slide" Target="slide6.xml"/><Relationship Id="rId10" Type="http://schemas.openxmlformats.org/officeDocument/2006/relationships/slide" Target="slide18.xml"/><Relationship Id="rId4" Type="http://schemas.openxmlformats.org/officeDocument/2006/relationships/slide" Target="slide4.xml"/><Relationship Id="rId9" Type="http://schemas.openxmlformats.org/officeDocument/2006/relationships/slide" Target="slide17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" Target="slide13.xml"/><Relationship Id="rId13" Type="http://schemas.openxmlformats.org/officeDocument/2006/relationships/image" Target="../media/image16.png"/><Relationship Id="rId3" Type="http://schemas.openxmlformats.org/officeDocument/2006/relationships/slide" Target="slide2.xml"/><Relationship Id="rId7" Type="http://schemas.openxmlformats.org/officeDocument/2006/relationships/slide" Target="slide11.xml"/><Relationship Id="rId12" Type="http://schemas.openxmlformats.org/officeDocument/2006/relationships/slide" Target="slide20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1.xml"/><Relationship Id="rId6" Type="http://schemas.openxmlformats.org/officeDocument/2006/relationships/slide" Target="slide8.xml"/><Relationship Id="rId11" Type="http://schemas.openxmlformats.org/officeDocument/2006/relationships/slide" Target="slide19.xml"/><Relationship Id="rId5" Type="http://schemas.openxmlformats.org/officeDocument/2006/relationships/slide" Target="slide6.xml"/><Relationship Id="rId10" Type="http://schemas.openxmlformats.org/officeDocument/2006/relationships/slide" Target="slide18.xml"/><Relationship Id="rId4" Type="http://schemas.openxmlformats.org/officeDocument/2006/relationships/slide" Target="slide4.xml"/><Relationship Id="rId9" Type="http://schemas.openxmlformats.org/officeDocument/2006/relationships/slide" Target="slide17.xml"/><Relationship Id="rId1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" Target="slide17.xml"/><Relationship Id="rId3" Type="http://schemas.openxmlformats.org/officeDocument/2006/relationships/slide" Target="slide4.xml"/><Relationship Id="rId7" Type="http://schemas.openxmlformats.org/officeDocument/2006/relationships/slide" Target="slide1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Relationship Id="rId6" Type="http://schemas.openxmlformats.org/officeDocument/2006/relationships/slide" Target="slide11.xml"/><Relationship Id="rId11" Type="http://schemas.openxmlformats.org/officeDocument/2006/relationships/slide" Target="slide20.xml"/><Relationship Id="rId5" Type="http://schemas.openxmlformats.org/officeDocument/2006/relationships/slide" Target="slide8.xml"/><Relationship Id="rId10" Type="http://schemas.openxmlformats.org/officeDocument/2006/relationships/slide" Target="slide19.xml"/><Relationship Id="rId4" Type="http://schemas.openxmlformats.org/officeDocument/2006/relationships/slide" Target="slide6.xml"/><Relationship Id="rId9" Type="http://schemas.openxmlformats.org/officeDocument/2006/relationships/slide" Target="slide18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" Target="slide17.xml"/><Relationship Id="rId3" Type="http://schemas.openxmlformats.org/officeDocument/2006/relationships/slide" Target="slide4.xml"/><Relationship Id="rId7" Type="http://schemas.openxmlformats.org/officeDocument/2006/relationships/slide" Target="slide13.xml"/><Relationship Id="rId12" Type="http://schemas.openxmlformats.org/officeDocument/2006/relationships/image" Target="../media/image17.png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Relationship Id="rId6" Type="http://schemas.openxmlformats.org/officeDocument/2006/relationships/slide" Target="slide11.xml"/><Relationship Id="rId11" Type="http://schemas.openxmlformats.org/officeDocument/2006/relationships/slide" Target="slide20.xml"/><Relationship Id="rId5" Type="http://schemas.openxmlformats.org/officeDocument/2006/relationships/slide" Target="slide8.xml"/><Relationship Id="rId10" Type="http://schemas.openxmlformats.org/officeDocument/2006/relationships/slide" Target="slide19.xml"/><Relationship Id="rId4" Type="http://schemas.openxmlformats.org/officeDocument/2006/relationships/slide" Target="slide6.xml"/><Relationship Id="rId9" Type="http://schemas.openxmlformats.org/officeDocument/2006/relationships/slide" Target="slide18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" Target="slide17.xml"/><Relationship Id="rId3" Type="http://schemas.openxmlformats.org/officeDocument/2006/relationships/slide" Target="slide4.xml"/><Relationship Id="rId7" Type="http://schemas.openxmlformats.org/officeDocument/2006/relationships/slide" Target="slide13.xml"/><Relationship Id="rId12" Type="http://schemas.openxmlformats.org/officeDocument/2006/relationships/image" Target="../media/image17.png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Relationship Id="rId6" Type="http://schemas.openxmlformats.org/officeDocument/2006/relationships/slide" Target="slide11.xml"/><Relationship Id="rId11" Type="http://schemas.openxmlformats.org/officeDocument/2006/relationships/slide" Target="slide20.xml"/><Relationship Id="rId5" Type="http://schemas.openxmlformats.org/officeDocument/2006/relationships/slide" Target="slide8.xml"/><Relationship Id="rId10" Type="http://schemas.openxmlformats.org/officeDocument/2006/relationships/slide" Target="slide19.xml"/><Relationship Id="rId4" Type="http://schemas.openxmlformats.org/officeDocument/2006/relationships/slide" Target="slide6.xml"/><Relationship Id="rId9" Type="http://schemas.openxmlformats.org/officeDocument/2006/relationships/slide" Target="slide18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slide" Target="slide13.xml"/><Relationship Id="rId13" Type="http://schemas.openxmlformats.org/officeDocument/2006/relationships/image" Target="../media/image19.png"/><Relationship Id="rId3" Type="http://schemas.openxmlformats.org/officeDocument/2006/relationships/slide" Target="slide2.xml"/><Relationship Id="rId7" Type="http://schemas.openxmlformats.org/officeDocument/2006/relationships/slide" Target="slide11.xml"/><Relationship Id="rId12" Type="http://schemas.openxmlformats.org/officeDocument/2006/relationships/slide" Target="slide20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Relationship Id="rId6" Type="http://schemas.openxmlformats.org/officeDocument/2006/relationships/slide" Target="slide8.xml"/><Relationship Id="rId11" Type="http://schemas.openxmlformats.org/officeDocument/2006/relationships/slide" Target="slide19.xml"/><Relationship Id="rId5" Type="http://schemas.openxmlformats.org/officeDocument/2006/relationships/slide" Target="slide6.xml"/><Relationship Id="rId10" Type="http://schemas.openxmlformats.org/officeDocument/2006/relationships/slide" Target="slide18.xml"/><Relationship Id="rId4" Type="http://schemas.openxmlformats.org/officeDocument/2006/relationships/slide" Target="slide4.xml"/><Relationship Id="rId9" Type="http://schemas.openxmlformats.org/officeDocument/2006/relationships/slide" Target="slide17.xml"/><Relationship Id="rId14" Type="http://schemas.openxmlformats.org/officeDocument/2006/relationships/package" Target="../embeddings/Microsoft_Office_Word___5.docx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slide" Target="slide17.xml"/><Relationship Id="rId13" Type="http://schemas.openxmlformats.org/officeDocument/2006/relationships/image" Target="../media/image3.png"/><Relationship Id="rId3" Type="http://schemas.openxmlformats.org/officeDocument/2006/relationships/slide" Target="slide4.xml"/><Relationship Id="rId7" Type="http://schemas.openxmlformats.org/officeDocument/2006/relationships/slide" Target="slide13.xml"/><Relationship Id="rId12" Type="http://schemas.openxmlformats.org/officeDocument/2006/relationships/image" Target="../media/image20.png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Relationship Id="rId6" Type="http://schemas.openxmlformats.org/officeDocument/2006/relationships/slide" Target="slide11.xml"/><Relationship Id="rId11" Type="http://schemas.openxmlformats.org/officeDocument/2006/relationships/slide" Target="slide20.xml"/><Relationship Id="rId5" Type="http://schemas.openxmlformats.org/officeDocument/2006/relationships/slide" Target="slide8.xml"/><Relationship Id="rId10" Type="http://schemas.openxmlformats.org/officeDocument/2006/relationships/slide" Target="slide19.xml"/><Relationship Id="rId4" Type="http://schemas.openxmlformats.org/officeDocument/2006/relationships/slide" Target="slide6.xml"/><Relationship Id="rId9" Type="http://schemas.openxmlformats.org/officeDocument/2006/relationships/slide" Target="slide18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slide" Target="slide17.xml"/><Relationship Id="rId13" Type="http://schemas.openxmlformats.org/officeDocument/2006/relationships/image" Target="../media/image3.png"/><Relationship Id="rId3" Type="http://schemas.openxmlformats.org/officeDocument/2006/relationships/slide" Target="slide4.xml"/><Relationship Id="rId7" Type="http://schemas.openxmlformats.org/officeDocument/2006/relationships/slide" Target="slide13.xml"/><Relationship Id="rId12" Type="http://schemas.openxmlformats.org/officeDocument/2006/relationships/image" Target="../media/image21.png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Relationship Id="rId6" Type="http://schemas.openxmlformats.org/officeDocument/2006/relationships/slide" Target="slide11.xml"/><Relationship Id="rId11" Type="http://schemas.openxmlformats.org/officeDocument/2006/relationships/slide" Target="slide20.xml"/><Relationship Id="rId5" Type="http://schemas.openxmlformats.org/officeDocument/2006/relationships/slide" Target="slide8.xml"/><Relationship Id="rId10" Type="http://schemas.openxmlformats.org/officeDocument/2006/relationships/slide" Target="slide19.xml"/><Relationship Id="rId4" Type="http://schemas.openxmlformats.org/officeDocument/2006/relationships/slide" Target="slide6.xml"/><Relationship Id="rId9" Type="http://schemas.openxmlformats.org/officeDocument/2006/relationships/slide" Target="slide18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13.xml"/><Relationship Id="rId13" Type="http://schemas.openxmlformats.org/officeDocument/2006/relationships/image" Target="../media/image2.png"/><Relationship Id="rId3" Type="http://schemas.openxmlformats.org/officeDocument/2006/relationships/slide" Target="slide2.xml"/><Relationship Id="rId7" Type="http://schemas.openxmlformats.org/officeDocument/2006/relationships/slide" Target="slide11.xml"/><Relationship Id="rId12" Type="http://schemas.openxmlformats.org/officeDocument/2006/relationships/slide" Target="slide20.xml"/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Relationship Id="rId6" Type="http://schemas.openxmlformats.org/officeDocument/2006/relationships/slide" Target="slide8.xml"/><Relationship Id="rId11" Type="http://schemas.openxmlformats.org/officeDocument/2006/relationships/slide" Target="slide19.xml"/><Relationship Id="rId5" Type="http://schemas.openxmlformats.org/officeDocument/2006/relationships/slide" Target="slide6.xml"/><Relationship Id="rId10" Type="http://schemas.openxmlformats.org/officeDocument/2006/relationships/slide" Target="slide18.xml"/><Relationship Id="rId4" Type="http://schemas.openxmlformats.org/officeDocument/2006/relationships/slide" Target="slide4.xml"/><Relationship Id="rId9" Type="http://schemas.openxmlformats.org/officeDocument/2006/relationships/slide" Target="slide17.xml"/><Relationship Id="rId1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slide" Target="slide13.xml"/><Relationship Id="rId13" Type="http://schemas.openxmlformats.org/officeDocument/2006/relationships/image" Target="../media/image22.png"/><Relationship Id="rId3" Type="http://schemas.openxmlformats.org/officeDocument/2006/relationships/slide" Target="slide2.xml"/><Relationship Id="rId7" Type="http://schemas.openxmlformats.org/officeDocument/2006/relationships/slide" Target="slide11.xml"/><Relationship Id="rId12" Type="http://schemas.openxmlformats.org/officeDocument/2006/relationships/slide" Target="slide20.xml"/><Relationship Id="rId2" Type="http://schemas.openxmlformats.org/officeDocument/2006/relationships/slide" Target="slide21.xml"/><Relationship Id="rId1" Type="http://schemas.openxmlformats.org/officeDocument/2006/relationships/slideLayout" Target="../slideLayouts/slideLayout1.xml"/><Relationship Id="rId6" Type="http://schemas.openxmlformats.org/officeDocument/2006/relationships/slide" Target="slide8.xml"/><Relationship Id="rId11" Type="http://schemas.openxmlformats.org/officeDocument/2006/relationships/slide" Target="slide19.xml"/><Relationship Id="rId5" Type="http://schemas.openxmlformats.org/officeDocument/2006/relationships/slide" Target="slide6.xml"/><Relationship Id="rId10" Type="http://schemas.openxmlformats.org/officeDocument/2006/relationships/slide" Target="slide18.xml"/><Relationship Id="rId4" Type="http://schemas.openxmlformats.org/officeDocument/2006/relationships/slide" Target="slide4.xml"/><Relationship Id="rId9" Type="http://schemas.openxmlformats.org/officeDocument/2006/relationships/slide" Target="slide17.xml"/><Relationship Id="rId14" Type="http://schemas.openxmlformats.org/officeDocument/2006/relationships/image" Target="../media/image3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slide" Target="slide17.xml"/><Relationship Id="rId3" Type="http://schemas.openxmlformats.org/officeDocument/2006/relationships/slide" Target="slide4.xml"/><Relationship Id="rId7" Type="http://schemas.openxmlformats.org/officeDocument/2006/relationships/slide" Target="slide1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Relationship Id="rId6" Type="http://schemas.openxmlformats.org/officeDocument/2006/relationships/slide" Target="slide11.xml"/><Relationship Id="rId11" Type="http://schemas.openxmlformats.org/officeDocument/2006/relationships/slide" Target="slide20.xml"/><Relationship Id="rId5" Type="http://schemas.openxmlformats.org/officeDocument/2006/relationships/slide" Target="slide8.xml"/><Relationship Id="rId10" Type="http://schemas.openxmlformats.org/officeDocument/2006/relationships/slide" Target="slide19.xml"/><Relationship Id="rId4" Type="http://schemas.openxmlformats.org/officeDocument/2006/relationships/slide" Target="slide6.xml"/><Relationship Id="rId9" Type="http://schemas.openxmlformats.org/officeDocument/2006/relationships/slide" Target="slide18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17.xml"/><Relationship Id="rId3" Type="http://schemas.openxmlformats.org/officeDocument/2006/relationships/slide" Target="slide4.xml"/><Relationship Id="rId7" Type="http://schemas.openxmlformats.org/officeDocument/2006/relationships/slide" Target="slide1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Relationship Id="rId6" Type="http://schemas.openxmlformats.org/officeDocument/2006/relationships/slide" Target="slide11.xml"/><Relationship Id="rId11" Type="http://schemas.openxmlformats.org/officeDocument/2006/relationships/slide" Target="slide20.xml"/><Relationship Id="rId5" Type="http://schemas.openxmlformats.org/officeDocument/2006/relationships/slide" Target="slide8.xml"/><Relationship Id="rId10" Type="http://schemas.openxmlformats.org/officeDocument/2006/relationships/slide" Target="slide19.xml"/><Relationship Id="rId4" Type="http://schemas.openxmlformats.org/officeDocument/2006/relationships/slide" Target="slide6.xml"/><Relationship Id="rId9" Type="http://schemas.openxmlformats.org/officeDocument/2006/relationships/slide" Target="slide18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13" Type="http://schemas.openxmlformats.org/officeDocument/2006/relationships/slide" Target="slide20.xml"/><Relationship Id="rId3" Type="http://schemas.openxmlformats.org/officeDocument/2006/relationships/image" Target="../media/image3.png"/><Relationship Id="rId7" Type="http://schemas.openxmlformats.org/officeDocument/2006/relationships/slide" Target="slide8.xml"/><Relationship Id="rId12" Type="http://schemas.openxmlformats.org/officeDocument/2006/relationships/slide" Target="slide19.xml"/><Relationship Id="rId2" Type="http://schemas.openxmlformats.org/officeDocument/2006/relationships/slide" Target="slide5.xml"/><Relationship Id="rId1" Type="http://schemas.openxmlformats.org/officeDocument/2006/relationships/slideLayout" Target="../slideLayouts/slideLayout1.xml"/><Relationship Id="rId6" Type="http://schemas.openxmlformats.org/officeDocument/2006/relationships/slide" Target="slide6.xml"/><Relationship Id="rId11" Type="http://schemas.openxmlformats.org/officeDocument/2006/relationships/slide" Target="slide18.xml"/><Relationship Id="rId5" Type="http://schemas.openxmlformats.org/officeDocument/2006/relationships/slide" Target="slide4.xml"/><Relationship Id="rId10" Type="http://schemas.openxmlformats.org/officeDocument/2006/relationships/slide" Target="slide17.xml"/><Relationship Id="rId4" Type="http://schemas.openxmlformats.org/officeDocument/2006/relationships/slide" Target="slide2.xml"/><Relationship Id="rId9" Type="http://schemas.openxmlformats.org/officeDocument/2006/relationships/slide" Target="slide13.xml"/><Relationship Id="rId1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" Target="slide13.xml"/><Relationship Id="rId13" Type="http://schemas.openxmlformats.org/officeDocument/2006/relationships/package" Target="../embeddings/Microsoft_Office_Word___1.docx"/><Relationship Id="rId3" Type="http://schemas.openxmlformats.org/officeDocument/2006/relationships/slide" Target="slide2.xml"/><Relationship Id="rId7" Type="http://schemas.openxmlformats.org/officeDocument/2006/relationships/slide" Target="slide11.xml"/><Relationship Id="rId12" Type="http://schemas.openxmlformats.org/officeDocument/2006/relationships/slide" Target="slide20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slide" Target="slide8.xml"/><Relationship Id="rId11" Type="http://schemas.openxmlformats.org/officeDocument/2006/relationships/slide" Target="slide19.xml"/><Relationship Id="rId5" Type="http://schemas.openxmlformats.org/officeDocument/2006/relationships/slide" Target="slide6.xml"/><Relationship Id="rId10" Type="http://schemas.openxmlformats.org/officeDocument/2006/relationships/slide" Target="slide18.xml"/><Relationship Id="rId4" Type="http://schemas.openxmlformats.org/officeDocument/2006/relationships/slide" Target="slide4.xml"/><Relationship Id="rId9" Type="http://schemas.openxmlformats.org/officeDocument/2006/relationships/slide" Target="slide17.xml"/><Relationship Id="rId14" Type="http://schemas.openxmlformats.org/officeDocument/2006/relationships/package" Target="../embeddings/Microsoft_Office_Word___2.docx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13" Type="http://schemas.openxmlformats.org/officeDocument/2006/relationships/slide" Target="slide20.xml"/><Relationship Id="rId3" Type="http://schemas.openxmlformats.org/officeDocument/2006/relationships/image" Target="../media/image3.png"/><Relationship Id="rId7" Type="http://schemas.openxmlformats.org/officeDocument/2006/relationships/slide" Target="slide8.xml"/><Relationship Id="rId12" Type="http://schemas.openxmlformats.org/officeDocument/2006/relationships/slide" Target="slide19.xml"/><Relationship Id="rId2" Type="http://schemas.openxmlformats.org/officeDocument/2006/relationships/slide" Target="slide7.xml"/><Relationship Id="rId1" Type="http://schemas.openxmlformats.org/officeDocument/2006/relationships/slideLayout" Target="../slideLayouts/slideLayout1.xml"/><Relationship Id="rId6" Type="http://schemas.openxmlformats.org/officeDocument/2006/relationships/slide" Target="slide6.xml"/><Relationship Id="rId11" Type="http://schemas.openxmlformats.org/officeDocument/2006/relationships/slide" Target="slide18.xml"/><Relationship Id="rId5" Type="http://schemas.openxmlformats.org/officeDocument/2006/relationships/slide" Target="slide4.xml"/><Relationship Id="rId15" Type="http://schemas.openxmlformats.org/officeDocument/2006/relationships/image" Target="../media/image8.png"/><Relationship Id="rId10" Type="http://schemas.openxmlformats.org/officeDocument/2006/relationships/slide" Target="slide17.xml"/><Relationship Id="rId4" Type="http://schemas.openxmlformats.org/officeDocument/2006/relationships/slide" Target="slide2.xml"/><Relationship Id="rId9" Type="http://schemas.openxmlformats.org/officeDocument/2006/relationships/slide" Target="slide13.xml"/><Relationship Id="rId1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" Target="slide17.xml"/><Relationship Id="rId13" Type="http://schemas.openxmlformats.org/officeDocument/2006/relationships/image" Target="../media/image10.png"/><Relationship Id="rId3" Type="http://schemas.openxmlformats.org/officeDocument/2006/relationships/slide" Target="slide4.xml"/><Relationship Id="rId7" Type="http://schemas.openxmlformats.org/officeDocument/2006/relationships/slide" Target="slide13.xml"/><Relationship Id="rId12" Type="http://schemas.openxmlformats.org/officeDocument/2006/relationships/image" Target="../media/image9.png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Relationship Id="rId6" Type="http://schemas.openxmlformats.org/officeDocument/2006/relationships/slide" Target="slide11.xml"/><Relationship Id="rId11" Type="http://schemas.openxmlformats.org/officeDocument/2006/relationships/slide" Target="slide20.xml"/><Relationship Id="rId5" Type="http://schemas.openxmlformats.org/officeDocument/2006/relationships/slide" Target="slide8.xml"/><Relationship Id="rId10" Type="http://schemas.openxmlformats.org/officeDocument/2006/relationships/slide" Target="slide19.xml"/><Relationship Id="rId4" Type="http://schemas.openxmlformats.org/officeDocument/2006/relationships/slide" Target="slide6.xml"/><Relationship Id="rId9" Type="http://schemas.openxmlformats.org/officeDocument/2006/relationships/slide" Target="slide18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13" Type="http://schemas.openxmlformats.org/officeDocument/2006/relationships/slide" Target="slide20.xml"/><Relationship Id="rId3" Type="http://schemas.openxmlformats.org/officeDocument/2006/relationships/image" Target="../media/image3.png"/><Relationship Id="rId7" Type="http://schemas.openxmlformats.org/officeDocument/2006/relationships/slide" Target="slide8.xml"/><Relationship Id="rId12" Type="http://schemas.openxmlformats.org/officeDocument/2006/relationships/slide" Target="slide19.xml"/><Relationship Id="rId2" Type="http://schemas.openxmlformats.org/officeDocument/2006/relationships/slide" Target="slide9.xml"/><Relationship Id="rId1" Type="http://schemas.openxmlformats.org/officeDocument/2006/relationships/slideLayout" Target="../slideLayouts/slideLayout1.xml"/><Relationship Id="rId6" Type="http://schemas.openxmlformats.org/officeDocument/2006/relationships/slide" Target="slide6.xml"/><Relationship Id="rId11" Type="http://schemas.openxmlformats.org/officeDocument/2006/relationships/slide" Target="slide18.xml"/><Relationship Id="rId5" Type="http://schemas.openxmlformats.org/officeDocument/2006/relationships/slide" Target="slide4.xml"/><Relationship Id="rId10" Type="http://schemas.openxmlformats.org/officeDocument/2006/relationships/slide" Target="slide17.xml"/><Relationship Id="rId4" Type="http://schemas.openxmlformats.org/officeDocument/2006/relationships/slide" Target="slide2.xml"/><Relationship Id="rId9" Type="http://schemas.openxmlformats.org/officeDocument/2006/relationships/slide" Target="slide13.xml"/><Relationship Id="rId1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" Target="slide17.xml"/><Relationship Id="rId3" Type="http://schemas.openxmlformats.org/officeDocument/2006/relationships/slide" Target="slide4.xml"/><Relationship Id="rId7" Type="http://schemas.openxmlformats.org/officeDocument/2006/relationships/slide" Target="slide13.xml"/><Relationship Id="rId12" Type="http://schemas.openxmlformats.org/officeDocument/2006/relationships/slide" Target="slide10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Relationship Id="rId6" Type="http://schemas.openxmlformats.org/officeDocument/2006/relationships/slide" Target="slide11.xml"/><Relationship Id="rId11" Type="http://schemas.openxmlformats.org/officeDocument/2006/relationships/slide" Target="slide20.xml"/><Relationship Id="rId5" Type="http://schemas.openxmlformats.org/officeDocument/2006/relationships/slide" Target="slide8.xml"/><Relationship Id="rId10" Type="http://schemas.openxmlformats.org/officeDocument/2006/relationships/slide" Target="slide19.xml"/><Relationship Id="rId4" Type="http://schemas.openxmlformats.org/officeDocument/2006/relationships/slide" Target="slide6.xml"/><Relationship Id="rId9" Type="http://schemas.openxmlformats.org/officeDocument/2006/relationships/slide" Target="slide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578394" y="1993116"/>
            <a:ext cx="9033625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6000" b="1" dirty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教材素材再</a:t>
            </a:r>
            <a:r>
              <a:rPr lang="zh-CN" altLang="en-US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回扣</a:t>
            </a:r>
            <a:r>
              <a:rPr lang="en-US" altLang="zh-CN" sz="6000" b="1" dirty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 </a:t>
            </a:r>
            <a:r>
              <a:rPr lang="en-US" altLang="zh-CN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   </a:t>
            </a:r>
            <a:r>
              <a:rPr lang="zh-CN" altLang="en-US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选修</a:t>
            </a:r>
            <a:r>
              <a:rPr lang="en-US" altLang="zh-CN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3-1</a:t>
            </a:r>
            <a:endParaRPr lang="zh-CN" altLang="en-US" sz="6000" b="1" dirty="0">
              <a:solidFill>
                <a:schemeClr val="accent6">
                  <a:lumMod val="7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pic>
        <p:nvPicPr>
          <p:cNvPr id="12290" name="Picture 2" descr="C:\Users\Administrator\Desktop\新建文件夹\风景图片\Q525D4XC51GL_1000x500.jpg"/>
          <p:cNvPicPr preferRelativeResize="0">
            <a:picLocks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44130" b="20425"/>
          <a:stretch/>
        </p:blipFill>
        <p:spPr bwMode="auto">
          <a:xfrm>
            <a:off x="0" y="4519588"/>
            <a:ext cx="12190413" cy="23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351063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188852" y="569794"/>
            <a:ext cx="11598840" cy="615550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在形成电流曲线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的过程中，开关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S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端相连，电容器在充电，所</a:t>
            </a:r>
            <a:r>
              <a:rPr lang="zh-CN" altLang="zh-CN" sz="2800" kern="100" spc="100" dirty="0">
                <a:latin typeface="Times New Roman"/>
                <a:ea typeface="华文细黑"/>
                <a:cs typeface="Times New Roman"/>
              </a:rPr>
              <a:t>带电荷量增大，电容不变，由电容的定义式</a:t>
            </a:r>
            <a:r>
              <a:rPr lang="en-US" altLang="zh-CN" sz="2800" i="1" kern="100" spc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spc="100" dirty="0" smtClean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spc="100" dirty="0" smtClean="0">
                <a:latin typeface="Times New Roman"/>
                <a:ea typeface="华文细黑"/>
                <a:cs typeface="Times New Roman"/>
              </a:rPr>
              <a:t>   </a:t>
            </a:r>
            <a:r>
              <a:rPr lang="zh-CN" altLang="zh-CN" sz="2800" kern="100" spc="100" dirty="0" smtClean="0">
                <a:latin typeface="Times New Roman"/>
                <a:ea typeface="华文细黑"/>
                <a:cs typeface="Times New Roman"/>
              </a:rPr>
              <a:t>分析</a:t>
            </a:r>
            <a:r>
              <a:rPr lang="zh-CN" altLang="zh-CN" sz="2800" kern="100" spc="100" dirty="0">
                <a:latin typeface="Times New Roman"/>
                <a:ea typeface="华文细黑"/>
                <a:cs typeface="Times New Roman"/>
              </a:rPr>
              <a:t>可知极板间电压增大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，故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错误；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在形成电流曲线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的过程中，开关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S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端相连，电容器在放电，在放电的过程中，电容器的电荷量减小，但电容反映电容器本身的特性，与电压和电量无关，保持不变，故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错误；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I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t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图线与时间轴围成的面积表示电荷量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由于电容器充电和放电的电荷量相等，所以曲线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与横轴所围面积等于曲线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与横轴所围面积，故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正确；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S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接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端，只要时间足够长，电容器充电完毕，电路中没有电流，电源的内电压为零，电容器极板间的电压等于电源的电动势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E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，故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错误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故选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0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7463358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8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7885515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9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8307672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20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8729829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0000FF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21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9151986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22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9574143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6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23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9996300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7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24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10418457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8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25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10840616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9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26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11321350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10</a:t>
            </a: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266409772"/>
              </p:ext>
            </p:extLst>
          </p:nvPr>
        </p:nvGraphicFramePr>
        <p:xfrm>
          <a:off x="7952040" y="1107172"/>
          <a:ext cx="488950" cy="1036638"/>
        </p:xfrm>
        <a:graphic>
          <a:graphicData uri="http://schemas.openxmlformats.org/presentationml/2006/ole">
            <p:oleObj spid="_x0000_s7292" name="文档" r:id="rId13" imgW="488916" imgH="1036117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029371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"/>
                            </p:stCondLst>
                            <p:childTnLst>
                              <p:par>
                                <p:cTn id="12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75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750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750"/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277146" y="621482"/>
            <a:ext cx="11598840" cy="141574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en-US" altLang="zh-CN" sz="2800" kern="100" spc="-50" dirty="0">
                <a:latin typeface="Times New Roman"/>
                <a:ea typeface="华文细黑"/>
                <a:cs typeface="Courier New"/>
              </a:rPr>
              <a:t>5.(</a:t>
            </a:r>
            <a:r>
              <a:rPr lang="zh-CN" altLang="zh-CN" sz="2800" kern="100" spc="-50" dirty="0">
                <a:latin typeface="Times New Roman"/>
                <a:ea typeface="华文细黑"/>
                <a:cs typeface="Times New Roman"/>
              </a:rPr>
              <a:t>改编自人教版选修</a:t>
            </a:r>
            <a:r>
              <a:rPr lang="en-US" altLang="zh-CN" sz="2800" kern="100" spc="-5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spc="-5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spc="-5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spc="-50" dirty="0">
                <a:latin typeface="Times New Roman"/>
                <a:ea typeface="华文细黑"/>
                <a:cs typeface="Times New Roman"/>
              </a:rPr>
              <a:t>第</a:t>
            </a:r>
            <a:r>
              <a:rPr lang="en-US" altLang="zh-CN" sz="2800" kern="100" spc="-50" dirty="0">
                <a:latin typeface="Times New Roman"/>
                <a:ea typeface="华文细黑"/>
                <a:cs typeface="Courier New"/>
              </a:rPr>
              <a:t>13</a:t>
            </a:r>
            <a:r>
              <a:rPr lang="zh-CN" altLang="zh-CN" sz="2800" kern="100" spc="-50" dirty="0">
                <a:latin typeface="Times New Roman"/>
                <a:ea typeface="华文细黑"/>
                <a:cs typeface="Times New Roman"/>
              </a:rPr>
              <a:t>页</a:t>
            </a:r>
            <a:r>
              <a:rPr lang="en-US" altLang="zh-CN" sz="2800" kern="100" spc="-5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spc="-50" dirty="0">
                <a:latin typeface="Times New Roman"/>
                <a:ea typeface="华文细黑"/>
                <a:cs typeface="Times New Roman"/>
              </a:rPr>
              <a:t>电场线</a:t>
            </a:r>
            <a:r>
              <a:rPr lang="en-US" altLang="zh-CN" sz="2800" kern="100" spc="-50" dirty="0">
                <a:latin typeface="宋体"/>
                <a:ea typeface="华文细黑"/>
                <a:cs typeface="Times New Roman"/>
              </a:rPr>
              <a:t>”</a:t>
            </a:r>
            <a:r>
              <a:rPr lang="en-US" altLang="zh-CN" sz="2800" kern="100" spc="-5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spc="-50" dirty="0">
                <a:latin typeface="Times New Roman"/>
                <a:ea typeface="华文细黑"/>
                <a:cs typeface="Times New Roman"/>
              </a:rPr>
              <a:t>下图所示的四种电场中，</a:t>
            </a:r>
            <a:r>
              <a:rPr lang="zh-CN" altLang="zh-CN" sz="2800" kern="100" spc="-50" dirty="0" smtClean="0">
                <a:latin typeface="Times New Roman"/>
                <a:ea typeface="华文细黑"/>
                <a:cs typeface="Times New Roman"/>
              </a:rPr>
              <a:t>分别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标记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有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两点，其中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两点电场强度相同的是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圆角矩形 4">
            <a:hlinkClick r:id="rId2" action="ppaction://hlinksldjump"/>
          </p:cNvPr>
          <p:cNvSpPr/>
          <p:nvPr/>
        </p:nvSpPr>
        <p:spPr>
          <a:xfrm>
            <a:off x="11398413" y="6665188"/>
            <a:ext cx="792000" cy="194400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9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7463358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20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7885515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25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8307672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26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8729829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27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9151986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0000FF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28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9574143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6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29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9996300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7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30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10418457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8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31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10840616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9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32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11321350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10</a:t>
            </a:r>
          </a:p>
        </p:txBody>
      </p:sp>
      <p:pic>
        <p:nvPicPr>
          <p:cNvPr id="8194" name="Picture 2" descr="\\贾文\贾文\傆文件\二轮\考前三个月 物理 人教版（通用）改考钢\681.TIF"/>
          <p:cNvPicPr>
            <a:picLocks noChangeAspect="1" noChangeArrowheads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418" r="66226"/>
          <a:stretch>
            <a:fillRect/>
          </a:stretch>
        </p:blipFill>
        <p:spPr bwMode="auto">
          <a:xfrm>
            <a:off x="406574" y="2219706"/>
            <a:ext cx="2126794" cy="250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Picture 3" descr="\\贾文\贾文\傆文件\二轮\考前三个月 物理 人教版（通用）改考钢\682.TIF"/>
          <p:cNvPicPr>
            <a:picLocks noChangeAspect="1" noChangeArrowheads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503" r="57813"/>
          <a:stretch>
            <a:fillRect/>
          </a:stretch>
        </p:blipFill>
        <p:spPr bwMode="auto">
          <a:xfrm>
            <a:off x="6301426" y="2133650"/>
            <a:ext cx="3051507" cy="25862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Picture 2" descr="\\贾文\贾文\傆文件\二轮\考前三个月 物理 人教版（通用）改考钢\681.TIF"/>
          <p:cNvPicPr>
            <a:picLocks noChangeAspect="1" noChangeArrowheads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4433" r="1150"/>
          <a:stretch>
            <a:fillRect/>
          </a:stretch>
        </p:blipFill>
        <p:spPr bwMode="auto">
          <a:xfrm>
            <a:off x="2751614" y="2219706"/>
            <a:ext cx="3331566" cy="250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Picture 3" descr="\\贾文\贾文\傆文件\二轮\考前三个月 物理 人教版（通用）改考钢\682.TIF"/>
          <p:cNvPicPr>
            <a:picLocks noChangeAspect="1" noChangeArrowheads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3621" r="9077"/>
          <a:stretch>
            <a:fillRect/>
          </a:stretch>
        </p:blipFill>
        <p:spPr bwMode="auto">
          <a:xfrm>
            <a:off x="9571178" y="2133650"/>
            <a:ext cx="2047833" cy="25862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" name="TextBox 37"/>
          <p:cNvSpPr txBox="1"/>
          <p:nvPr/>
        </p:nvSpPr>
        <p:spPr>
          <a:xfrm>
            <a:off x="10153498" y="4129554"/>
            <a:ext cx="61206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0" b="1" dirty="0" smtClean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√</a:t>
            </a:r>
            <a:endParaRPr lang="zh-CN" altLang="en-US" sz="4500" b="1" dirty="0">
              <a:solidFill>
                <a:srgbClr val="C0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pic>
        <p:nvPicPr>
          <p:cNvPr id="39" name="Picture 2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80591" y="1466985"/>
            <a:ext cx="616143" cy="4303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0829421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</p:childTnLst>
        </p:cTn>
      </p:par>
    </p:tnLst>
    <p:bldLst>
      <p:bldP spid="38" grpId="0"/>
      <p:bldP spid="38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202866" y="683330"/>
            <a:ext cx="11714828" cy="594006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zh-CN" altLang="zh-CN" sz="2800" b="1" kern="100" spc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　</a:t>
            </a:r>
            <a:r>
              <a:rPr lang="en-US" altLang="zh-CN" sz="2800" kern="100" spc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spc="100" dirty="0">
                <a:latin typeface="Times New Roman"/>
                <a:ea typeface="华文细黑"/>
                <a:cs typeface="Times New Roman"/>
              </a:rPr>
              <a:t>选项中，</a:t>
            </a:r>
            <a:r>
              <a:rPr lang="en-US" altLang="zh-CN" sz="2800" i="1" kern="100" spc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spc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i="1" kern="100" spc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spc="100" dirty="0">
                <a:latin typeface="Times New Roman"/>
                <a:ea typeface="华文细黑"/>
                <a:cs typeface="Times New Roman"/>
              </a:rPr>
              <a:t>两点到负电荷的距离相等，由</a:t>
            </a:r>
            <a:r>
              <a:rPr lang="en-US" altLang="zh-CN" sz="2800" i="1" kern="100" spc="100" dirty="0">
                <a:latin typeface="Times New Roman"/>
                <a:ea typeface="华文细黑"/>
                <a:cs typeface="Courier New"/>
              </a:rPr>
              <a:t>E</a:t>
            </a:r>
            <a:r>
              <a:rPr lang="zh-CN" altLang="zh-CN" sz="2800" kern="100" spc="100" dirty="0" smtClean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spc="100" dirty="0" smtClean="0">
                <a:latin typeface="Times New Roman"/>
                <a:ea typeface="华文细黑"/>
                <a:cs typeface="Courier New"/>
              </a:rPr>
              <a:t>      </a:t>
            </a:r>
            <a:r>
              <a:rPr lang="zh-CN" altLang="zh-CN" sz="2800" kern="100" spc="100" dirty="0" smtClean="0">
                <a:latin typeface="Times New Roman"/>
                <a:ea typeface="华文细黑"/>
                <a:cs typeface="Times New Roman"/>
              </a:rPr>
              <a:t>可知</a:t>
            </a:r>
            <a:r>
              <a:rPr lang="zh-CN" altLang="zh-CN" sz="2800" kern="100" spc="100" dirty="0">
                <a:latin typeface="Times New Roman"/>
                <a:ea typeface="华文细黑"/>
                <a:cs typeface="Times New Roman"/>
              </a:rPr>
              <a:t>，电场强度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大小相等，但方向不同，则电场强度不同，故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错误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选项中，两等量异种电荷连线的中垂线是一条等势线，根据对称性和电场线的分布可知，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两点的电场强度大小不等、方向相同，则电场强度不同，故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错误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en-US" altLang="zh-CN" sz="2800" kern="100" spc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spc="100" dirty="0">
                <a:latin typeface="Times New Roman"/>
                <a:ea typeface="华文细黑"/>
                <a:cs typeface="Times New Roman"/>
              </a:rPr>
              <a:t>选项中，由电场线的疏密看出，</a:t>
            </a:r>
            <a:r>
              <a:rPr lang="en-US" altLang="zh-CN" sz="2800" i="1" kern="100" spc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spc="100" dirty="0">
                <a:latin typeface="Times New Roman"/>
                <a:ea typeface="华文细黑"/>
                <a:cs typeface="Times New Roman"/>
              </a:rPr>
              <a:t>点和</a:t>
            </a:r>
            <a:r>
              <a:rPr lang="en-US" altLang="zh-CN" sz="2800" i="1" kern="100" spc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spc="100" dirty="0">
                <a:latin typeface="Times New Roman"/>
                <a:ea typeface="华文细黑"/>
                <a:cs typeface="Times New Roman"/>
              </a:rPr>
              <a:t>点电场强度大小相等，但方向相反，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所以电场强度不同，故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错误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选项中，平行金属板内部是匀强电场，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两点的电场强度相同，故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正确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0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7463358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8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7885515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9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8307672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20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8729829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21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9151986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0000FF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22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9574143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6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23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9996300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7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24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10418457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8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25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10840616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9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26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11321350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10</a:t>
            </a: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965964237"/>
              </p:ext>
            </p:extLst>
          </p:nvPr>
        </p:nvGraphicFramePr>
        <p:xfrm>
          <a:off x="9354224" y="581975"/>
          <a:ext cx="742950" cy="995363"/>
        </p:xfrm>
        <a:graphic>
          <a:graphicData uri="http://schemas.openxmlformats.org/presentationml/2006/ole">
            <p:oleObj spid="_x0000_s9323" name="文档" r:id="rId13" imgW="743095" imgH="995436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7616449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"/>
                            </p:stCondLst>
                            <p:childTnLst>
                              <p:par>
                                <p:cTn id="12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75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750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250"/>
                            </p:stCondLst>
                            <p:childTnLst>
                              <p:par>
                                <p:cTn id="20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750"/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/>
        </p:nvSpPr>
        <p:spPr>
          <a:xfrm>
            <a:off x="106926" y="549474"/>
            <a:ext cx="11831976" cy="529373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6.(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改编自人教版选修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第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页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说一说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)(1)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如图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5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示是简化的多用电表的电路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转换开关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S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与不同接点连接，就组成不同的电表，已知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R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＜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R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，下面是几位同学对这一问题的议论，请你判断他们中的说法正确的是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)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A.S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连接时，多用电表就成了电流表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 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接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量程比接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量程大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B.S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连接时，多用电表就成了电流表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C.S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连接时，多用电表就成了电压表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D.S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连接时，多用电表就成了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欧姆表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1" name="圆角矩形 20">
            <a:hlinkClick r:id="rId2" action="ppaction://hlinksldjump"/>
          </p:cNvPr>
          <p:cNvSpPr/>
          <p:nvPr/>
        </p:nvSpPr>
        <p:spPr>
          <a:xfrm>
            <a:off x="11398413" y="6665188"/>
            <a:ext cx="792000" cy="194400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2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7463358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33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7885515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34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8307672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35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8729829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36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9151986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37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9574143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0000FF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6</a:t>
            </a:r>
          </a:p>
        </p:txBody>
      </p:sp>
      <p:sp>
        <p:nvSpPr>
          <p:cNvPr id="38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9996300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7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39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10418457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8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40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10840616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9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41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11321350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10</a:t>
            </a:r>
          </a:p>
        </p:txBody>
      </p:sp>
      <p:pic>
        <p:nvPicPr>
          <p:cNvPr id="10242" name="Picture 2" descr="\\贾文\贾文\傆文件\二轮\考前三个月 物理 人教版（通用）改考钢\684.TIF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35366" y="2565698"/>
            <a:ext cx="3734631" cy="3578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9041044" y="6192520"/>
            <a:ext cx="7232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图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5</a:t>
            </a:r>
            <a:endParaRPr lang="zh-CN" altLang="en-US" dirty="0"/>
          </a:p>
        </p:txBody>
      </p:sp>
      <p:sp>
        <p:nvSpPr>
          <p:cNvPr id="18" name="TextBox 17"/>
          <p:cNvSpPr txBox="1"/>
          <p:nvPr/>
        </p:nvSpPr>
        <p:spPr>
          <a:xfrm>
            <a:off x="-20320" y="2586018"/>
            <a:ext cx="61206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0" b="1" dirty="0" smtClean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√</a:t>
            </a:r>
            <a:endParaRPr lang="zh-CN" altLang="en-US" sz="4500" b="1" dirty="0">
              <a:solidFill>
                <a:srgbClr val="C0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129332" y="2070002"/>
            <a:ext cx="616143" cy="4303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" name="TextBox 19"/>
          <p:cNvSpPr txBox="1"/>
          <p:nvPr/>
        </p:nvSpPr>
        <p:spPr>
          <a:xfrm>
            <a:off x="-20320" y="4468386"/>
            <a:ext cx="61206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0" b="1" dirty="0" smtClean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√</a:t>
            </a:r>
            <a:endParaRPr lang="zh-CN" altLang="en-US" sz="4500" b="1" dirty="0">
              <a:solidFill>
                <a:srgbClr val="C0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-20320" y="5103396"/>
            <a:ext cx="61206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0" b="1" dirty="0" smtClean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√</a:t>
            </a:r>
            <a:endParaRPr lang="zh-CN" altLang="en-US" sz="4500" b="1" dirty="0">
              <a:solidFill>
                <a:srgbClr val="C00000"/>
              </a:solidFill>
              <a:latin typeface="华文细黑" pitchFamily="2" charset="-122"/>
              <a:ea typeface="华文细黑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829421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18" grpId="0"/>
      <p:bldP spid="18" grpId="1"/>
      <p:bldP spid="20" grpId="0"/>
      <p:bldP spid="20" grpId="1"/>
      <p:bldP spid="22" grpId="0"/>
      <p:bldP spid="22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413541" y="837506"/>
            <a:ext cx="11370297" cy="435501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ts val="55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　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当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S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连接时，多用电表就成了电流表，电阻与表头并联，当并联电阻越小时，量程越大，因此前者量程较大，故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正确；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ts val="55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当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S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连接时，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G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与电阻串联，多用电表就成了电压表，故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错误，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正确；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ts val="55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S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连接时，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G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与电源、滑动变阻器串联，此时多用电表就成了欧姆表，故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正确，故选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D.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7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7463358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38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7885515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39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8307672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40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8729829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41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9151986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42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9574143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0000FF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6</a:t>
            </a:r>
          </a:p>
        </p:txBody>
      </p:sp>
      <p:sp>
        <p:nvSpPr>
          <p:cNvPr id="43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9996300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7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44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10418457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8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45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10840616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9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46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11321350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10</a:t>
            </a:r>
          </a:p>
        </p:txBody>
      </p:sp>
    </p:spTree>
    <p:extLst>
      <p:ext uri="{BB962C8B-B14F-4D97-AF65-F5344CB8AC3E}">
        <p14:creationId xmlns:p14="http://schemas.microsoft.com/office/powerpoint/2010/main" xmlns="" val="27616449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0" name="圆角矩形 19"/>
          <p:cNvSpPr/>
          <p:nvPr/>
        </p:nvSpPr>
        <p:spPr>
          <a:xfrm>
            <a:off x="11063613" y="6665188"/>
            <a:ext cx="1126800" cy="194400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77014" y="477466"/>
            <a:ext cx="7492433" cy="615550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课处活动小组的同学用多用电表粗测电阻的阻值，完成以下操作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步骤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en-US" altLang="zh-CN" sz="2800" kern="100" spc="-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将红、黑表笔分别插入多用电表的</a:t>
            </a:r>
            <a:r>
              <a:rPr lang="en-US" altLang="zh-CN" sz="2800" kern="100" spc="-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spc="-100" dirty="0"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spc="-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插孔；选择开关旋至电阻挡</a:t>
            </a:r>
            <a:r>
              <a:rPr lang="en-US" altLang="zh-CN" sz="2800" kern="100" spc="-100" dirty="0">
                <a:latin typeface="宋体"/>
                <a:ea typeface="华文细黑"/>
                <a:cs typeface="Times New Roman"/>
              </a:rPr>
              <a:t>“×</a:t>
            </a:r>
            <a:r>
              <a:rPr lang="en-US" altLang="zh-CN" sz="2800" kern="100" spc="-100" dirty="0">
                <a:latin typeface="Times New Roman"/>
                <a:ea typeface="华文细黑"/>
                <a:cs typeface="Courier New"/>
              </a:rPr>
              <a:t>10</a:t>
            </a:r>
            <a:r>
              <a:rPr lang="en-US" altLang="zh-CN" sz="2800" kern="100" spc="-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；</a:t>
            </a:r>
            <a:endParaRPr lang="zh-CN" altLang="zh-CN" sz="2800" kern="100" spc="-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将红、黑表笔短接，调节欧姆调零旋钮使欧姆表指针指零；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en-US" altLang="zh-CN" sz="2800" kern="100" spc="-100" dirty="0"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把红、黑表笔分别与电阻的两端相接，如图</a:t>
            </a:r>
            <a:r>
              <a:rPr lang="en-US" altLang="zh-CN" sz="2800" kern="100" spc="-100" dirty="0">
                <a:latin typeface="Times New Roman"/>
                <a:ea typeface="华文细黑"/>
                <a:cs typeface="Courier New"/>
              </a:rPr>
              <a:t>6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所示此时多用电表的示数为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 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Ω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</a:p>
          <a:p>
            <a:pPr algn="just">
              <a:lnSpc>
                <a:spcPct val="14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把红、黑表笔分别与电阻的两端相接，如题图所示，此时多用电表的示数为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15 Ω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  <p:sp>
        <p:nvSpPr>
          <p:cNvPr id="32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7463358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33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7885515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34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8307672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35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8729829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36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9151986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37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9574143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0000FF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6</a:t>
            </a:r>
          </a:p>
        </p:txBody>
      </p:sp>
      <p:sp>
        <p:nvSpPr>
          <p:cNvPr id="38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9996300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7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39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10418457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8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40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10840616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9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41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11321350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10</a:t>
            </a:r>
          </a:p>
        </p:txBody>
      </p:sp>
      <p:pic>
        <p:nvPicPr>
          <p:cNvPr id="10242" name="Picture 2" descr="\\贾文\贾文\傆文件\二轮\考前三个月 物理 人教版（通用）改考钢\685.TIF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27719" y="765498"/>
            <a:ext cx="4028127" cy="55080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9480145" y="6146934"/>
            <a:ext cx="7232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图</a:t>
            </a: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6</a:t>
            </a:r>
            <a:endParaRPr lang="zh-CN" altLang="zh-CN" sz="2800" kern="100" dirty="0"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655046" y="4797946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15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372440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2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7463358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33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7885515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34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8307672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35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8729829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36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9151986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37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9574143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0000FF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6</a:t>
            </a:r>
          </a:p>
        </p:txBody>
      </p:sp>
      <p:sp>
        <p:nvSpPr>
          <p:cNvPr id="38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9996300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7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39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10418457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8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40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10840616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9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41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11321350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10</a:t>
            </a:r>
          </a:p>
        </p:txBody>
      </p:sp>
      <p:pic>
        <p:nvPicPr>
          <p:cNvPr id="10242" name="Picture 2" descr="\\贾文\贾文\傆文件\二轮\考前三个月 物理 人教版（通用）改考钢\685.TIF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27719" y="765498"/>
            <a:ext cx="4028127" cy="55080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9480145" y="6146934"/>
            <a:ext cx="7232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图</a:t>
            </a: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6</a:t>
            </a:r>
            <a:endParaRPr lang="zh-CN" altLang="zh-CN" sz="2800" kern="100" dirty="0"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6534" y="14050"/>
            <a:ext cx="7492433" cy="675874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en-US" altLang="zh-CN" sz="2800" kern="100" spc="-100" dirty="0">
                <a:latin typeface="宋体"/>
                <a:ea typeface="华文细黑"/>
                <a:cs typeface="Times New Roman"/>
              </a:rPr>
              <a:t>④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指针偏角过大，要将指针调到表盘中央，选择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开关应旋至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“×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挡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指针偏角过大，要将指针调到表盘中央，选择开关应旋至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挡；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⑤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将红、黑表笔短接，调节欧姆调零旋钮使欧姆表指针指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____.</a:t>
            </a:r>
            <a:endParaRPr lang="zh-CN" altLang="zh-CN" sz="2800" kern="100" dirty="0" smtClean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　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将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红、黑表笔短接，调节欧姆调零旋钮使欧姆表指针指零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⑥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把红、黑表笔分别与电阻的两端相接，读出多用电表示数为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19 Ω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；</a:t>
            </a:r>
            <a:endParaRPr lang="zh-CN" altLang="zh-CN" sz="2800" kern="100" dirty="0" smtClean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⑦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将选择开关旋至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OFF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挡，取出红、黑表笔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  <p:sp>
        <p:nvSpPr>
          <p:cNvPr id="21" name="圆角矩形 20"/>
          <p:cNvSpPr/>
          <p:nvPr/>
        </p:nvSpPr>
        <p:spPr>
          <a:xfrm>
            <a:off x="11063613" y="6665188"/>
            <a:ext cx="1126800" cy="194400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762518" y="728956"/>
            <a:ext cx="3642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1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990750" y="3091174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零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669670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11063613" y="6665188"/>
            <a:ext cx="1126800" cy="194400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77116" y="559634"/>
            <a:ext cx="11714828" cy="400107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en-US" altLang="zh-CN" sz="2800" kern="100" spc="-50" dirty="0">
                <a:latin typeface="Times New Roman"/>
                <a:ea typeface="华文细黑"/>
                <a:cs typeface="Courier New"/>
              </a:rPr>
              <a:t>7.(</a:t>
            </a:r>
            <a:r>
              <a:rPr lang="zh-CN" altLang="zh-CN" sz="2800" kern="100" spc="-50" dirty="0">
                <a:latin typeface="Times New Roman"/>
                <a:ea typeface="华文细黑"/>
                <a:cs typeface="Times New Roman"/>
              </a:rPr>
              <a:t>改编自人教版选修</a:t>
            </a:r>
            <a:r>
              <a:rPr lang="en-US" altLang="zh-CN" sz="2800" kern="100" spc="-5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spc="-5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spc="-5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spc="-50" dirty="0">
                <a:latin typeface="Times New Roman"/>
                <a:ea typeface="华文细黑"/>
                <a:cs typeface="Times New Roman"/>
              </a:rPr>
              <a:t>第</a:t>
            </a:r>
            <a:r>
              <a:rPr lang="en-US" altLang="zh-CN" sz="2800" kern="100" spc="-50" dirty="0">
                <a:latin typeface="Times New Roman"/>
                <a:ea typeface="华文细黑"/>
                <a:cs typeface="Courier New"/>
              </a:rPr>
              <a:t>62</a:t>
            </a:r>
            <a:r>
              <a:rPr lang="zh-CN" altLang="zh-CN" sz="2800" kern="100" spc="-50" dirty="0">
                <a:latin typeface="Times New Roman"/>
                <a:ea typeface="华文细黑"/>
                <a:cs typeface="Times New Roman"/>
              </a:rPr>
              <a:t>页</a:t>
            </a:r>
            <a:r>
              <a:rPr lang="en-US" altLang="zh-CN" sz="2800" kern="100" spc="-5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spc="-50" dirty="0">
                <a:latin typeface="Times New Roman"/>
                <a:ea typeface="华文细黑"/>
                <a:cs typeface="Times New Roman"/>
              </a:rPr>
              <a:t>例题</a:t>
            </a:r>
            <a:r>
              <a:rPr lang="en-US" altLang="zh-CN" sz="2800" kern="100" spc="-50" dirty="0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spc="-50" dirty="0">
                <a:latin typeface="宋体"/>
                <a:ea typeface="华文细黑"/>
                <a:cs typeface="Times New Roman"/>
              </a:rPr>
              <a:t>”</a:t>
            </a:r>
            <a:r>
              <a:rPr lang="en-US" altLang="zh-CN" sz="2800" kern="100" spc="-5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spc="-50" dirty="0" smtClean="0">
                <a:latin typeface="Times New Roman"/>
                <a:ea typeface="华文细黑"/>
                <a:cs typeface="Times New Roman"/>
              </a:rPr>
              <a:t>如图</a:t>
            </a:r>
            <a:r>
              <a:rPr lang="en-US" altLang="zh-CN" sz="2800" kern="100" spc="-50" dirty="0" smtClean="0">
                <a:latin typeface="Times New Roman"/>
                <a:ea typeface="华文细黑"/>
                <a:cs typeface="Courier New"/>
              </a:rPr>
              <a:t>7</a:t>
            </a:r>
            <a:r>
              <a:rPr lang="zh-CN" altLang="zh-CN" sz="2800" kern="100" spc="-50" dirty="0" smtClean="0">
                <a:latin typeface="Times New Roman"/>
                <a:ea typeface="华文细黑"/>
                <a:cs typeface="Times New Roman"/>
              </a:rPr>
              <a:t>所</a:t>
            </a:r>
            <a:r>
              <a:rPr lang="zh-CN" altLang="zh-CN" sz="2800" kern="100" spc="-50" dirty="0">
                <a:latin typeface="Times New Roman"/>
                <a:ea typeface="华文细黑"/>
                <a:cs typeface="Times New Roman"/>
              </a:rPr>
              <a:t>示，</a:t>
            </a:r>
            <a:r>
              <a:rPr lang="en-US" altLang="zh-CN" sz="2800" i="1" kern="100" spc="-50" dirty="0">
                <a:latin typeface="Times New Roman"/>
                <a:ea typeface="华文细黑"/>
                <a:cs typeface="Courier New"/>
              </a:rPr>
              <a:t>R</a:t>
            </a:r>
            <a:r>
              <a:rPr lang="en-US" altLang="zh-CN" sz="2800" kern="100" spc="-5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spc="-5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spc="-50" dirty="0">
                <a:latin typeface="Times New Roman"/>
                <a:ea typeface="华文细黑"/>
                <a:cs typeface="Courier New"/>
              </a:rPr>
              <a:t>14 Ω</a:t>
            </a:r>
            <a:r>
              <a:rPr lang="zh-CN" altLang="zh-CN" sz="2800" kern="100" spc="-5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spc="-50" dirty="0">
                <a:latin typeface="Times New Roman"/>
                <a:ea typeface="华文细黑"/>
                <a:cs typeface="Courier New"/>
              </a:rPr>
              <a:t>R</a:t>
            </a:r>
            <a:r>
              <a:rPr lang="en-US" altLang="zh-CN" sz="2800" kern="100" spc="-5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spc="-5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spc="-50" dirty="0">
                <a:latin typeface="Times New Roman"/>
                <a:ea typeface="华文细黑"/>
                <a:cs typeface="Courier New"/>
              </a:rPr>
              <a:t>9 Ω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当开关处于位置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时，电流表读数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I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0.2 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；当开关处于位置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时，电流表读数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I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0.3 A.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求电源的电动势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E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和内电阻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r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根据闭合电路欧姆定律得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E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I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R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r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	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		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①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E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I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R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r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	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		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②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  <p:sp>
        <p:nvSpPr>
          <p:cNvPr id="23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7463358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24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7885515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25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8307672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26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8729829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27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9151986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28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9574143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6</a:t>
            </a:r>
          </a:p>
        </p:txBody>
      </p:sp>
      <p:sp>
        <p:nvSpPr>
          <p:cNvPr id="36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9996300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0000FF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7</a:t>
            </a:r>
          </a:p>
        </p:txBody>
      </p:sp>
      <p:sp>
        <p:nvSpPr>
          <p:cNvPr id="37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10418457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8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38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10840616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9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39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11321350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10</a:t>
            </a:r>
          </a:p>
        </p:txBody>
      </p:sp>
      <p:pic>
        <p:nvPicPr>
          <p:cNvPr id="11266" name="Picture 2" descr="\\贾文\贾文\傆文件\二轮\考前三个月 物理 人教版（通用）改考钢\686.TIF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605326" y="2218452"/>
            <a:ext cx="3158752" cy="29395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9829477" y="5210830"/>
            <a:ext cx="71045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spc="-5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图</a:t>
            </a:r>
            <a:r>
              <a:rPr lang="en-US" altLang="zh-CN" sz="2800" kern="100" spc="-5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7</a:t>
            </a:r>
            <a:endParaRPr lang="zh-CN" altLang="en-US" dirty="0"/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13740225"/>
              </p:ext>
            </p:extLst>
          </p:nvPr>
        </p:nvGraphicFramePr>
        <p:xfrm>
          <a:off x="284358" y="4488706"/>
          <a:ext cx="5792788" cy="1625600"/>
        </p:xfrm>
        <a:graphic>
          <a:graphicData uri="http://schemas.openxmlformats.org/presentationml/2006/ole">
            <p:oleObj spid="_x0000_s11325" name="文档" r:id="rId14" imgW="5792608" imgH="1624997" progId="Word.Document.12">
              <p:embed/>
            </p:oleObj>
          </a:graphicData>
        </a:graphic>
      </p:graphicFrame>
      <p:sp>
        <p:nvSpPr>
          <p:cNvPr id="6" name="矩形 5"/>
          <p:cNvSpPr/>
          <p:nvPr/>
        </p:nvSpPr>
        <p:spPr>
          <a:xfrm>
            <a:off x="177116" y="5326337"/>
            <a:ext cx="6092825" cy="130317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代入数据解得，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r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 Ω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将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r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 Ω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代入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得，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E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 V.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864603" y="5941300"/>
            <a:ext cx="2678875" cy="6568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答案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 V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 Ω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829421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6" grpId="0" build="allAtOnce"/>
      <p:bldP spid="8" grpId="0"/>
      <p:bldP spid="8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18542" y="569794"/>
            <a:ext cx="11714828" cy="615550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8.(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改编自人教版选修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第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页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问题与练习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第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题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如图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8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示，两个电阻串联后接在电路中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两点，已知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两点间电压不变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某同学把一个实验室里的电压表并联在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R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两端时，读数为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 V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；将该电压表并联在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R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两端时，读数为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 V, 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则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两点间电压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)</a:t>
            </a:r>
            <a:endParaRPr lang="en-US" altLang="zh-CN" sz="1050" kern="100" dirty="0" smtClean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700655" algn="l"/>
              </a:tabLst>
            </a:pPr>
            <a:endParaRPr lang="en-US" altLang="zh-CN" sz="2800" kern="100" dirty="0" smtClean="0">
              <a:latin typeface="Times New Roman"/>
              <a:ea typeface="华文细黑"/>
              <a:cs typeface="Courier New"/>
            </a:endParaRPr>
          </a:p>
          <a:p>
            <a:pPr algn="just">
              <a:spcAft>
                <a:spcPts val="0"/>
              </a:spcAft>
              <a:tabLst>
                <a:tab pos="2700655" algn="l"/>
              </a:tabLst>
            </a:pPr>
            <a:endParaRPr lang="en-US" altLang="zh-CN" sz="2800" kern="100" dirty="0">
              <a:latin typeface="Times New Roman"/>
              <a:ea typeface="华文细黑"/>
              <a:cs typeface="Courier New"/>
            </a:endParaRPr>
          </a:p>
          <a:p>
            <a:pPr algn="just">
              <a:spcAft>
                <a:spcPts val="0"/>
              </a:spcAft>
              <a:tabLst>
                <a:tab pos="2700655" algn="l"/>
              </a:tabLst>
            </a:pPr>
            <a:endParaRPr lang="en-US" altLang="zh-CN" sz="2800" kern="100" dirty="0" smtClean="0">
              <a:latin typeface="Times New Roman"/>
              <a:ea typeface="华文细黑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700655" algn="l"/>
              </a:tabLst>
            </a:pPr>
            <a:endParaRPr lang="en-US" altLang="zh-CN" sz="2800" kern="100" dirty="0" smtClean="0">
              <a:latin typeface="Times New Roman"/>
              <a:ea typeface="华文细黑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大于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9 V  	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		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等于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9 V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小于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9 V  	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		D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无法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确定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  <p:sp>
        <p:nvSpPr>
          <p:cNvPr id="23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7463358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24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7885515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25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8307672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26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8729829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27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9151986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28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9574143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6</a:t>
            </a:r>
          </a:p>
        </p:txBody>
      </p:sp>
      <p:sp>
        <p:nvSpPr>
          <p:cNvPr id="36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9996300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7</a:t>
            </a:r>
          </a:p>
        </p:txBody>
      </p:sp>
      <p:sp>
        <p:nvSpPr>
          <p:cNvPr id="37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10418457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0000FF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8</a:t>
            </a:r>
          </a:p>
        </p:txBody>
      </p:sp>
      <p:sp>
        <p:nvSpPr>
          <p:cNvPr id="38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10840616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9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39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11321350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10</a:t>
            </a:r>
          </a:p>
        </p:txBody>
      </p:sp>
      <p:pic>
        <p:nvPicPr>
          <p:cNvPr id="12290" name="Picture 2" descr="\\贾文\贾文\傆文件\二轮\考前三个月 物理 人教版（通用）改考钢\687.TIF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16897" y="3298874"/>
            <a:ext cx="3756619" cy="15046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5733569" y="4883050"/>
            <a:ext cx="7232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图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8</a:t>
            </a:r>
            <a:endParaRPr lang="zh-CN" alt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-19950" y="5404490"/>
            <a:ext cx="61206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0" b="1" dirty="0" smtClean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√</a:t>
            </a:r>
            <a:endParaRPr lang="zh-CN" altLang="en-US" sz="4500" b="1" dirty="0">
              <a:solidFill>
                <a:srgbClr val="C0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43518" y="2702312"/>
            <a:ext cx="616143" cy="4303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758556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17" grpId="0"/>
      <p:bldP spid="17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70230" y="498674"/>
            <a:ext cx="11714828" cy="658639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en-US" altLang="zh-CN" sz="2800" kern="100" spc="100" dirty="0">
                <a:latin typeface="Times New Roman"/>
                <a:ea typeface="华文细黑"/>
                <a:cs typeface="Courier New"/>
              </a:rPr>
              <a:t>9.(</a:t>
            </a:r>
            <a:r>
              <a:rPr lang="zh-CN" altLang="zh-CN" sz="2800" kern="100" spc="100" dirty="0">
                <a:latin typeface="Times New Roman"/>
                <a:ea typeface="华文细黑"/>
                <a:cs typeface="Times New Roman"/>
              </a:rPr>
              <a:t>改编自人教版选修</a:t>
            </a:r>
            <a:r>
              <a:rPr lang="en-US" altLang="zh-CN" sz="2800" kern="100" spc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spc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spc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spc="100" dirty="0">
                <a:latin typeface="Times New Roman"/>
                <a:ea typeface="华文细黑"/>
                <a:cs typeface="Times New Roman"/>
              </a:rPr>
              <a:t>第</a:t>
            </a:r>
            <a:r>
              <a:rPr lang="en-US" altLang="zh-CN" sz="2800" kern="100" spc="100" dirty="0">
                <a:latin typeface="Times New Roman"/>
                <a:ea typeface="华文细黑"/>
                <a:cs typeface="Courier New"/>
              </a:rPr>
              <a:t>55</a:t>
            </a:r>
            <a:r>
              <a:rPr lang="zh-CN" altLang="zh-CN" sz="2800" kern="100" spc="100" dirty="0">
                <a:latin typeface="Times New Roman"/>
                <a:ea typeface="华文细黑"/>
                <a:cs typeface="Times New Roman"/>
              </a:rPr>
              <a:t>页</a:t>
            </a:r>
            <a:r>
              <a:rPr lang="en-US" altLang="zh-CN" sz="2800" kern="100" spc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spc="100" dirty="0">
                <a:latin typeface="Times New Roman"/>
                <a:ea typeface="华文细黑"/>
                <a:cs typeface="Times New Roman"/>
              </a:rPr>
              <a:t>问题与练习</a:t>
            </a:r>
            <a:r>
              <a:rPr lang="en-US" altLang="zh-CN" sz="2800" kern="100" spc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spc="100" dirty="0">
                <a:latin typeface="Times New Roman"/>
                <a:ea typeface="华文细黑"/>
                <a:cs typeface="Times New Roman"/>
              </a:rPr>
              <a:t>第</a:t>
            </a:r>
            <a:r>
              <a:rPr lang="en-US" altLang="zh-CN" sz="2800" kern="100" spc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spc="100" dirty="0">
                <a:latin typeface="Times New Roman"/>
                <a:ea typeface="华文细黑"/>
                <a:cs typeface="Times New Roman"/>
              </a:rPr>
              <a:t>题</a:t>
            </a:r>
            <a:r>
              <a:rPr lang="en-US" altLang="zh-CN" sz="2800" kern="100" spc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spc="100" dirty="0">
                <a:latin typeface="Times New Roman"/>
                <a:ea typeface="华文细黑"/>
                <a:cs typeface="Times New Roman"/>
              </a:rPr>
              <a:t>四盏灯泡连接成</a:t>
            </a:r>
            <a:r>
              <a:rPr lang="zh-CN" altLang="zh-CN" sz="2800" kern="100" spc="100" dirty="0" smtClean="0">
                <a:latin typeface="Times New Roman"/>
                <a:ea typeface="华文细黑"/>
                <a:cs typeface="Times New Roman"/>
              </a:rPr>
              <a:t>如图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9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示的电路，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灯泡的规格为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220 V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40 W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灯泡的规格为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220 V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100 W 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，各个灯泡的实际功率都没有超过它的额定功率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这四盏灯泡中实际功率最大和最小的分别是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)</a:t>
            </a:r>
          </a:p>
          <a:p>
            <a:pPr algn="just">
              <a:spcAft>
                <a:spcPts val="0"/>
              </a:spcAft>
              <a:tabLst>
                <a:tab pos="2700655" algn="l"/>
              </a:tabLst>
            </a:pPr>
            <a:endParaRPr lang="en-US" altLang="zh-CN" sz="2800" kern="100" dirty="0">
              <a:latin typeface="Times New Roman"/>
              <a:ea typeface="华文细黑"/>
              <a:cs typeface="Courier New"/>
            </a:endParaRPr>
          </a:p>
          <a:p>
            <a:pPr algn="just">
              <a:spcAft>
                <a:spcPts val="0"/>
              </a:spcAft>
              <a:tabLst>
                <a:tab pos="2700655" algn="l"/>
              </a:tabLst>
            </a:pPr>
            <a:endParaRPr lang="en-US" altLang="zh-CN" sz="2800" kern="100" dirty="0" smtClean="0">
              <a:latin typeface="Times New Roman"/>
              <a:ea typeface="华文细黑"/>
              <a:cs typeface="Courier New"/>
            </a:endParaRPr>
          </a:p>
          <a:p>
            <a:pPr algn="just">
              <a:spcAft>
                <a:spcPts val="0"/>
              </a:spcAft>
              <a:tabLst>
                <a:tab pos="2700655" algn="l"/>
              </a:tabLst>
            </a:pPr>
            <a:endParaRPr lang="en-US" altLang="zh-CN" sz="2800" kern="100" dirty="0" smtClean="0">
              <a:latin typeface="Times New Roman"/>
              <a:ea typeface="华文细黑"/>
              <a:cs typeface="Courier New"/>
            </a:endParaRPr>
          </a:p>
          <a:p>
            <a:pPr algn="just">
              <a:spcAft>
                <a:spcPts val="0"/>
              </a:spcAft>
              <a:tabLst>
                <a:tab pos="2700655" algn="l"/>
              </a:tabLst>
            </a:pPr>
            <a:endParaRPr lang="en-US" altLang="zh-CN" sz="2800" kern="100" dirty="0" smtClean="0">
              <a:latin typeface="Times New Roman"/>
              <a:ea typeface="华文细黑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700655" algn="l"/>
              </a:tabLst>
            </a:pPr>
            <a:endParaRPr lang="en-US" altLang="zh-CN" sz="2800" kern="100" dirty="0" smtClean="0">
              <a:latin typeface="Times New Roman"/>
              <a:ea typeface="华文细黑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en-US" altLang="zh-CN" sz="2800" kern="100" dirty="0" err="1" smtClean="0">
                <a:latin typeface="Times New Roman"/>
                <a:ea typeface="华文细黑"/>
                <a:cs typeface="Courier New"/>
              </a:rPr>
              <a:t>A.a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b  	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		</a:t>
            </a:r>
            <a:r>
              <a:rPr lang="en-US" altLang="zh-CN" sz="2800" kern="100" dirty="0" err="1" smtClean="0">
                <a:latin typeface="Times New Roman"/>
                <a:ea typeface="华文细黑"/>
                <a:cs typeface="Courier New"/>
              </a:rPr>
              <a:t>B.a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C.b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d  	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		</a:t>
            </a:r>
            <a:r>
              <a:rPr lang="en-US" altLang="zh-CN" sz="2800" kern="100" dirty="0" err="1" smtClean="0">
                <a:latin typeface="Times New Roman"/>
                <a:ea typeface="华文细黑"/>
                <a:cs typeface="Courier New"/>
              </a:rPr>
              <a:t>D.c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和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d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  <p:sp>
        <p:nvSpPr>
          <p:cNvPr id="12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7463358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3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7885515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4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8307672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15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8729829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17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9151986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18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9574143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6</a:t>
            </a:r>
          </a:p>
        </p:txBody>
      </p:sp>
      <p:sp>
        <p:nvSpPr>
          <p:cNvPr id="19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9996300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7</a:t>
            </a:r>
          </a:p>
        </p:txBody>
      </p:sp>
      <p:sp>
        <p:nvSpPr>
          <p:cNvPr id="20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10418457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8</a:t>
            </a:r>
          </a:p>
        </p:txBody>
      </p:sp>
      <p:sp>
        <p:nvSpPr>
          <p:cNvPr id="21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10840616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0000FF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9</a:t>
            </a:r>
          </a:p>
        </p:txBody>
      </p:sp>
      <p:sp>
        <p:nvSpPr>
          <p:cNvPr id="22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11321350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10</a:t>
            </a:r>
          </a:p>
        </p:txBody>
      </p:sp>
      <p:pic>
        <p:nvPicPr>
          <p:cNvPr id="13314" name="Picture 2" descr="\\贾文\贾文\傆文件\二轮\考前三个月 物理 人教版（通用）改考钢\688.TIF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07677" y="3152810"/>
            <a:ext cx="3175059" cy="1739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5733569" y="4830202"/>
            <a:ext cx="7232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图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9</a:t>
            </a:r>
            <a:endParaRPr lang="zh-CN" altLang="en-US" dirty="0"/>
          </a:p>
        </p:txBody>
      </p:sp>
      <p:sp>
        <p:nvSpPr>
          <p:cNvPr id="23" name="TextBox 22"/>
          <p:cNvSpPr txBox="1"/>
          <p:nvPr/>
        </p:nvSpPr>
        <p:spPr>
          <a:xfrm>
            <a:off x="5435896" y="5516012"/>
            <a:ext cx="61206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0" b="1" dirty="0" smtClean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√</a:t>
            </a:r>
            <a:endParaRPr lang="zh-CN" altLang="en-US" sz="4500" b="1" dirty="0">
              <a:solidFill>
                <a:srgbClr val="C0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pic>
        <p:nvPicPr>
          <p:cNvPr id="24" name="Picture 2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47215" y="2641351"/>
            <a:ext cx="616143" cy="4303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293852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23" grpId="0"/>
      <p:bldP spid="23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282370" y="770279"/>
            <a:ext cx="11484000" cy="435501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ts val="55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en-US" altLang="zh-CN" sz="2800" kern="100" spc="-100" dirty="0">
                <a:latin typeface="Times New Roman"/>
                <a:ea typeface="华文细黑"/>
                <a:cs typeface="Courier New"/>
              </a:rPr>
              <a:t>1.(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改编自人教版选修</a:t>
            </a:r>
            <a:r>
              <a:rPr lang="en-US" altLang="zh-CN" sz="2800" kern="100" spc="-1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spc="-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第</a:t>
            </a:r>
            <a:r>
              <a:rPr lang="en-US" altLang="zh-CN" sz="2800" kern="100" spc="-100" dirty="0">
                <a:latin typeface="Times New Roman"/>
                <a:ea typeface="华文细黑"/>
                <a:cs typeface="Courier New"/>
              </a:rPr>
              <a:t>15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页</a:t>
            </a:r>
            <a:r>
              <a:rPr lang="en-US" altLang="zh-CN" sz="2800" kern="100" spc="-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问题与练习</a:t>
            </a:r>
            <a:r>
              <a:rPr lang="en-US" altLang="zh-CN" sz="2800" kern="100" spc="-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第</a:t>
            </a:r>
            <a:r>
              <a:rPr lang="en-US" altLang="zh-CN" sz="2800" kern="100" spc="-100" dirty="0">
                <a:latin typeface="Times New Roman"/>
                <a:ea typeface="华文细黑"/>
                <a:cs typeface="Courier New"/>
              </a:rPr>
              <a:t>5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题</a:t>
            </a:r>
            <a:r>
              <a:rPr lang="en-US" altLang="zh-CN" sz="2800" kern="100" spc="-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如图</a:t>
            </a:r>
            <a:r>
              <a:rPr lang="en-US" altLang="zh-CN" sz="2800" kern="100" spc="-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所示，</a:t>
            </a:r>
            <a:r>
              <a:rPr lang="en-US" altLang="zh-CN" sz="2800" i="1" kern="100" spc="-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i="1" kern="100" spc="-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是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电场中两点，下列说法正确的是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)</a:t>
            </a:r>
          </a:p>
          <a:p>
            <a:pPr algn="just">
              <a:lnSpc>
                <a:spcPts val="55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A.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点场强比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点的场强大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ts val="55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B.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一个正电荷在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点的电势能比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点的电势能大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ts val="55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一个负电荷从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点移到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点，电场力做正功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ts val="55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D.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点的电势比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点的电势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高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圆角矩形 4">
            <a:hlinkClick r:id="rId2" action="ppaction://hlinksldjump"/>
          </p:cNvPr>
          <p:cNvSpPr/>
          <p:nvPr/>
        </p:nvSpPr>
        <p:spPr>
          <a:xfrm>
            <a:off x="11398413" y="6665188"/>
            <a:ext cx="792000" cy="194400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4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7463358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0000FF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6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7885515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9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8307672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11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8729829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12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9151986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13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9574143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6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15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9996300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7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9502827" y="4383316"/>
            <a:ext cx="7232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图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1</a:t>
            </a:r>
            <a:endParaRPr lang="zh-CN" altLang="en-US" dirty="0"/>
          </a:p>
        </p:txBody>
      </p:sp>
      <p:sp>
        <p:nvSpPr>
          <p:cNvPr id="21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10418457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8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22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10840616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9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23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11321350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10</a:t>
            </a:r>
          </a:p>
        </p:txBody>
      </p:sp>
      <p:pic>
        <p:nvPicPr>
          <p:cNvPr id="1026" name="Picture 2" descr="\\贾文\贾文\傆文件\二轮\考前三个月 物理 人教版（通用）改考钢\674.TIF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528312" y="2183611"/>
            <a:ext cx="2672304" cy="23054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TextBox 25"/>
          <p:cNvSpPr txBox="1"/>
          <p:nvPr/>
        </p:nvSpPr>
        <p:spPr>
          <a:xfrm>
            <a:off x="154546" y="4365898"/>
            <a:ext cx="61206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0" b="1" dirty="0" smtClean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√</a:t>
            </a:r>
            <a:endParaRPr lang="zh-CN" altLang="en-US" sz="4500" b="1" dirty="0">
              <a:solidFill>
                <a:srgbClr val="C0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pic>
        <p:nvPicPr>
          <p:cNvPr id="27" name="Picture 2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19142" y="1703329"/>
            <a:ext cx="616143" cy="4303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8" name="TextBox 27"/>
          <p:cNvSpPr txBox="1"/>
          <p:nvPr/>
        </p:nvSpPr>
        <p:spPr>
          <a:xfrm>
            <a:off x="122290" y="2997746"/>
            <a:ext cx="61206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0" b="1" dirty="0" smtClean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√</a:t>
            </a:r>
            <a:endParaRPr lang="zh-CN" altLang="en-US" sz="4500" b="1" dirty="0">
              <a:solidFill>
                <a:srgbClr val="C0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54546" y="2277666"/>
            <a:ext cx="61206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0" b="1" dirty="0" smtClean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√</a:t>
            </a:r>
            <a:endParaRPr lang="zh-CN" altLang="en-US" sz="4500" b="1" dirty="0">
              <a:solidFill>
                <a:srgbClr val="C00000"/>
              </a:solidFill>
              <a:latin typeface="华文细黑" pitchFamily="2" charset="-122"/>
              <a:ea typeface="华文细黑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925825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</p:childTnLst>
        </p:cTn>
      </p:par>
    </p:tnLst>
    <p:bldLst>
      <p:bldP spid="26" grpId="0"/>
      <p:bldP spid="26" grpId="1"/>
      <p:bldP spid="28" grpId="0"/>
      <p:bldP spid="28" grpId="1"/>
      <p:bldP spid="29" grpId="0"/>
      <p:bldP spid="29" grpId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圆角矩形 4">
            <a:hlinkClick r:id="rId2" action="ppaction://hlinksldjump"/>
          </p:cNvPr>
          <p:cNvSpPr/>
          <p:nvPr/>
        </p:nvSpPr>
        <p:spPr>
          <a:xfrm>
            <a:off x="11398413" y="6665188"/>
            <a:ext cx="792000" cy="194400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98222" y="487626"/>
            <a:ext cx="11831976" cy="615550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10.(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改编自人教版选修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第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93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页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做一做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物理老师在课堂上做了一个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旋转的液体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实验，实验装置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如图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10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装有导电液的玻璃器皿放在上端为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S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极的蹄形磁铁的磁场中，器皿中心的圆柱形电极与电源负极相连，内壁边缘的圆环形电极与电源正极相连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接通电源后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液体旋转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起来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，关于这个实验以下说法中正确的是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)</a:t>
            </a:r>
          </a:p>
          <a:p>
            <a:pPr algn="just">
              <a:lnSpc>
                <a:spcPct val="14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液体中电流由中心流向边缘；从上往下俯视，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液体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 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逆时针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旋转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B.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液体中电流由中心流向边缘；从上往下俯视，液体顺时针旋转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液体中电流由边缘流向中心；从上往下俯视，液体顺时针旋转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D.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液体中电流由边缘流向中心：从上往下俯视，液体逆时针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旋转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  <p:sp>
        <p:nvSpPr>
          <p:cNvPr id="12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7463358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3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7885515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4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8307672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15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8729829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17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9151986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18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9574143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6</a:t>
            </a:r>
          </a:p>
        </p:txBody>
      </p:sp>
      <p:sp>
        <p:nvSpPr>
          <p:cNvPr id="19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9996300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7</a:t>
            </a:r>
          </a:p>
        </p:txBody>
      </p:sp>
      <p:sp>
        <p:nvSpPr>
          <p:cNvPr id="20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10418457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8</a:t>
            </a:r>
          </a:p>
        </p:txBody>
      </p:sp>
      <p:sp>
        <p:nvSpPr>
          <p:cNvPr id="21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10840616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9</a:t>
            </a:r>
          </a:p>
        </p:txBody>
      </p:sp>
      <p:sp>
        <p:nvSpPr>
          <p:cNvPr id="22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11321350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0000FF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10</a:t>
            </a:r>
          </a:p>
        </p:txBody>
      </p:sp>
      <p:pic>
        <p:nvPicPr>
          <p:cNvPr id="14338" name="Picture 2" descr="\\贾文\贾文\傆文件\二轮\考前三个月 物理 人教版（通用）改考钢\690.TIF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054159" y="2508608"/>
            <a:ext cx="2709359" cy="1877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9957433" y="4315366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图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10</a:t>
            </a:r>
            <a:endParaRPr lang="zh-CN" altLang="en-US" dirty="0"/>
          </a:p>
        </p:txBody>
      </p:sp>
      <p:sp>
        <p:nvSpPr>
          <p:cNvPr id="23" name="TextBox 22"/>
          <p:cNvSpPr txBox="1"/>
          <p:nvPr/>
        </p:nvSpPr>
        <p:spPr>
          <a:xfrm>
            <a:off x="-35634" y="5918587"/>
            <a:ext cx="61206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0" b="1" dirty="0" smtClean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√</a:t>
            </a:r>
            <a:endParaRPr lang="zh-CN" altLang="en-US" sz="4500" b="1" dirty="0">
              <a:solidFill>
                <a:srgbClr val="C0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pic>
        <p:nvPicPr>
          <p:cNvPr id="24" name="Picture 2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75207" y="3069443"/>
            <a:ext cx="616143" cy="4303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6312327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23" grpId="0"/>
      <p:bldP spid="23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406574" y="1125538"/>
            <a:ext cx="11257720" cy="223905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ts val="55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宋体"/>
                <a:ea typeface="华文细黑"/>
                <a:cs typeface="Courier New"/>
              </a:rPr>
              <a:t>解析　</a:t>
            </a:r>
            <a:r>
              <a:rPr lang="zh-CN" altLang="zh-CN" sz="2800" kern="100" dirty="0">
                <a:latin typeface="宋体"/>
                <a:ea typeface="华文细黑"/>
                <a:cs typeface="Courier New"/>
              </a:rPr>
              <a:t>由图可知液体中电流由边缘流向中心，蹄形磁铁的上端为</a:t>
            </a:r>
            <a:r>
              <a:rPr lang="en-US" altLang="zh-CN" sz="2800" kern="100" dirty="0">
                <a:latin typeface="Times New Roman" pitchFamily="18" charset="0"/>
                <a:ea typeface="华文细黑"/>
                <a:cs typeface="Times New Roman" pitchFamily="18" charset="0"/>
              </a:rPr>
              <a:t>S</a:t>
            </a:r>
            <a:r>
              <a:rPr lang="zh-CN" altLang="zh-CN" sz="2800" kern="100" dirty="0">
                <a:latin typeface="宋体"/>
                <a:ea typeface="华文细黑"/>
                <a:cs typeface="Courier New"/>
              </a:rPr>
              <a:t>极，导电液处磁场方向竖直向上，由左手定则可知电流受到的安培力方向从上往下俯视为逆时针方向，所以液体逆时针旋转</a:t>
            </a:r>
            <a:r>
              <a:rPr lang="en-US" altLang="zh-CN" sz="2800" kern="100" dirty="0">
                <a:latin typeface="宋体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宋体"/>
                <a:ea typeface="华文细黑"/>
                <a:cs typeface="Courier New"/>
              </a:rPr>
              <a:t>故选项</a:t>
            </a:r>
            <a:r>
              <a:rPr lang="en-US" altLang="zh-CN" sz="2800" kern="100" dirty="0">
                <a:latin typeface="Times New Roman" pitchFamily="18" charset="0"/>
                <a:ea typeface="华文细黑"/>
                <a:cs typeface="Times New Roman" pitchFamily="18" charset="0"/>
              </a:rPr>
              <a:t>D</a:t>
            </a:r>
            <a:r>
              <a:rPr lang="zh-CN" altLang="zh-CN" sz="2800" kern="100" dirty="0">
                <a:latin typeface="Times New Roman" pitchFamily="18" charset="0"/>
                <a:ea typeface="华文细黑"/>
                <a:cs typeface="Times New Roman" pitchFamily="18" charset="0"/>
              </a:rPr>
              <a:t>正</a:t>
            </a:r>
            <a:r>
              <a:rPr lang="zh-CN" altLang="zh-CN" sz="2800" kern="100" dirty="0">
                <a:latin typeface="宋体"/>
                <a:ea typeface="华文细黑"/>
                <a:cs typeface="Courier New"/>
              </a:rPr>
              <a:t>确</a:t>
            </a:r>
            <a:r>
              <a:rPr lang="en-US" altLang="zh-CN" sz="2800" kern="100" dirty="0">
                <a:latin typeface="宋体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21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7463358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22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7885515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23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8307672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24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8729829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25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9151986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26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9574143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6</a:t>
            </a:r>
          </a:p>
        </p:txBody>
      </p:sp>
      <p:sp>
        <p:nvSpPr>
          <p:cNvPr id="27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9996300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7</a:t>
            </a:r>
          </a:p>
        </p:txBody>
      </p:sp>
      <p:sp>
        <p:nvSpPr>
          <p:cNvPr id="28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10418457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8</a:t>
            </a:r>
          </a:p>
        </p:txBody>
      </p:sp>
      <p:sp>
        <p:nvSpPr>
          <p:cNvPr id="29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10840616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9</a:t>
            </a:r>
          </a:p>
        </p:txBody>
      </p:sp>
      <p:sp>
        <p:nvSpPr>
          <p:cNvPr id="30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11321350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0000FF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10</a:t>
            </a:r>
          </a:p>
        </p:txBody>
      </p:sp>
    </p:spTree>
    <p:extLst>
      <p:ext uri="{BB962C8B-B14F-4D97-AF65-F5344CB8AC3E}">
        <p14:creationId xmlns:p14="http://schemas.microsoft.com/office/powerpoint/2010/main" xmlns="" val="41796396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382102" y="1022708"/>
            <a:ext cx="11257720" cy="391925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电场强度的大小看电场线的疏密程度，电场线越密的地方电场强度越大，所以场强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E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＞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E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故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正确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；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沿着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电场线电势降低，所以电势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φ</a:t>
            </a:r>
            <a:r>
              <a:rPr lang="en-US" altLang="zh-CN" sz="2800" i="1" kern="100" baseline="-250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＞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φ</a:t>
            </a:r>
            <a:r>
              <a:rPr lang="en-US" altLang="zh-CN" sz="2800" i="1" kern="100" baseline="-250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；一个正电荷在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点的电势能比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点的电势能大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故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正确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；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个负电荷从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点移到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点，电场力的方向与运动的方向相反，电场力做负功，故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错误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0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7463358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0000FF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9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7885515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20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8307672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21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8729829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22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9151986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23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9574143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6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24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9996300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7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25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10418457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8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26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10840616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9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27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11321350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10</a:t>
            </a:r>
          </a:p>
        </p:txBody>
      </p:sp>
    </p:spTree>
    <p:extLst>
      <p:ext uri="{BB962C8B-B14F-4D97-AF65-F5344CB8AC3E}">
        <p14:creationId xmlns:p14="http://schemas.microsoft.com/office/powerpoint/2010/main" xmlns="" val="8180819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08382" y="477466"/>
            <a:ext cx="11831976" cy="612472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en-US" altLang="zh-CN" sz="2600" kern="100" spc="-100" dirty="0">
                <a:latin typeface="Times New Roman"/>
                <a:ea typeface="华文细黑"/>
                <a:cs typeface="Courier New"/>
              </a:rPr>
              <a:t>2.(</a:t>
            </a:r>
            <a:r>
              <a:rPr lang="zh-CN" altLang="zh-CN" sz="2600" kern="100" spc="-100" dirty="0">
                <a:latin typeface="Times New Roman"/>
                <a:ea typeface="华文细黑"/>
                <a:cs typeface="Times New Roman"/>
              </a:rPr>
              <a:t>改编自人教版选修</a:t>
            </a:r>
            <a:r>
              <a:rPr lang="en-US" altLang="zh-CN" sz="2600" kern="100" spc="-1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600" kern="100" spc="-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600" kern="100" spc="-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600" kern="100" spc="-100" dirty="0">
                <a:latin typeface="Times New Roman"/>
                <a:ea typeface="华文细黑"/>
                <a:cs typeface="Times New Roman"/>
              </a:rPr>
              <a:t>第</a:t>
            </a:r>
            <a:r>
              <a:rPr lang="en-US" altLang="zh-CN" sz="2600" kern="100" spc="-100" dirty="0">
                <a:latin typeface="Times New Roman"/>
                <a:ea typeface="华文细黑"/>
                <a:cs typeface="Courier New"/>
              </a:rPr>
              <a:t>5</a:t>
            </a:r>
            <a:r>
              <a:rPr lang="zh-CN" altLang="zh-CN" sz="2600" kern="100" spc="-100" dirty="0">
                <a:latin typeface="Times New Roman"/>
                <a:ea typeface="华文细黑"/>
                <a:cs typeface="Times New Roman"/>
              </a:rPr>
              <a:t>页</a:t>
            </a:r>
            <a:r>
              <a:rPr lang="en-US" altLang="zh-CN" sz="2600" kern="100" spc="-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600" kern="100" spc="-100" dirty="0">
                <a:latin typeface="Times New Roman"/>
                <a:ea typeface="华文细黑"/>
                <a:cs typeface="Times New Roman"/>
              </a:rPr>
              <a:t>演示实验</a:t>
            </a:r>
            <a:r>
              <a:rPr lang="en-US" altLang="zh-CN" sz="2600" kern="100" spc="-100" dirty="0">
                <a:latin typeface="宋体"/>
                <a:ea typeface="华文细黑"/>
                <a:cs typeface="Times New Roman"/>
              </a:rPr>
              <a:t>”</a:t>
            </a:r>
            <a:r>
              <a:rPr lang="en-US" altLang="zh-CN" sz="2600" kern="100" spc="-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600" kern="100" spc="-100" dirty="0">
                <a:latin typeface="Times New Roman"/>
                <a:ea typeface="华文细黑"/>
                <a:cs typeface="Times New Roman"/>
              </a:rPr>
              <a:t>用控制变量法，可以研究影响电荷间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相互作用力的因素，如图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所示，</a:t>
            </a:r>
            <a:r>
              <a:rPr lang="en-US" altLang="zh-CN" sz="2600" i="1" kern="100" dirty="0">
                <a:latin typeface="Times New Roman"/>
                <a:ea typeface="华文细黑"/>
                <a:cs typeface="Courier New"/>
              </a:rPr>
              <a:t>O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是一个带电的物体，若把系在丝线上的带电</a:t>
            </a:r>
            <a:r>
              <a:rPr lang="zh-CN" altLang="zh-CN" sz="2600" kern="100" spc="-100" dirty="0">
                <a:latin typeface="Times New Roman"/>
                <a:ea typeface="华文细黑"/>
                <a:cs typeface="Times New Roman"/>
              </a:rPr>
              <a:t>小球先后挂在横杆上的</a:t>
            </a:r>
            <a:r>
              <a:rPr lang="en-US" altLang="zh-CN" sz="2600" i="1" kern="100" spc="-100" dirty="0">
                <a:latin typeface="Times New Roman"/>
                <a:ea typeface="华文细黑"/>
                <a:cs typeface="Courier New"/>
              </a:rPr>
              <a:t>P</a:t>
            </a:r>
            <a:r>
              <a:rPr lang="en-US" altLang="zh-CN" sz="2600" kern="100" spc="-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600" kern="100" spc="-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600" i="1" kern="100" spc="-100" dirty="0">
                <a:latin typeface="Times New Roman"/>
                <a:ea typeface="华文细黑"/>
                <a:cs typeface="Courier New"/>
              </a:rPr>
              <a:t>P</a:t>
            </a:r>
            <a:r>
              <a:rPr lang="en-US" altLang="zh-CN" sz="2600" kern="100" spc="-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600" kern="100" spc="-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600" i="1" kern="100" spc="-100" dirty="0">
                <a:latin typeface="Times New Roman"/>
                <a:ea typeface="华文细黑"/>
                <a:cs typeface="Courier New"/>
              </a:rPr>
              <a:t>P</a:t>
            </a:r>
            <a:r>
              <a:rPr lang="en-US" altLang="zh-CN" sz="2600" kern="100" spc="-100" baseline="-250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600" kern="100" spc="-100" dirty="0">
                <a:latin typeface="Times New Roman"/>
                <a:ea typeface="华文细黑"/>
                <a:cs typeface="Times New Roman"/>
              </a:rPr>
              <a:t>等位置，可以比较小球在不同位置所受带电物体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的作用力的大小，这个力的大小可以通过丝线偏离竖直方向的角度</a:t>
            </a:r>
            <a:r>
              <a:rPr lang="en-US" altLang="zh-CN" sz="2600" i="1" kern="100" dirty="0">
                <a:latin typeface="Times New Roman"/>
                <a:ea typeface="华文细黑"/>
                <a:cs typeface="Courier New"/>
              </a:rPr>
              <a:t>θ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显示出来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若物体</a:t>
            </a:r>
            <a:r>
              <a:rPr lang="en-US" altLang="zh-CN" sz="2600" i="1" kern="100" dirty="0">
                <a:latin typeface="Times New Roman"/>
                <a:ea typeface="华文细黑"/>
                <a:cs typeface="Courier New"/>
              </a:rPr>
              <a:t>O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的电荷量用</a:t>
            </a:r>
            <a:r>
              <a:rPr lang="en-US" altLang="zh-CN" sz="2600" i="1" kern="100" dirty="0">
                <a:latin typeface="Times New Roman"/>
                <a:ea typeface="华文细黑"/>
                <a:cs typeface="Courier New"/>
              </a:rPr>
              <a:t>Q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表示，小球的电荷量用</a:t>
            </a:r>
            <a:r>
              <a:rPr lang="en-US" altLang="zh-CN" sz="2600" i="1" kern="100" dirty="0">
                <a:latin typeface="Times New Roman"/>
                <a:ea typeface="华文细黑"/>
                <a:cs typeface="Courier New"/>
              </a:rPr>
              <a:t>q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表示，物体与小球间距离用</a:t>
            </a:r>
            <a:r>
              <a:rPr lang="en-US" altLang="zh-CN" sz="2600" i="1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表示，</a:t>
            </a:r>
            <a:r>
              <a:rPr lang="zh-CN" altLang="zh-CN" sz="2600" kern="100" spc="-100" dirty="0">
                <a:latin typeface="Times New Roman"/>
                <a:ea typeface="华文细黑"/>
                <a:cs typeface="Times New Roman"/>
              </a:rPr>
              <a:t>物体和小球之间的作用力大小用</a:t>
            </a:r>
            <a:r>
              <a:rPr lang="en-US" altLang="zh-CN" sz="2600" i="1" kern="100" spc="-100" dirty="0">
                <a:latin typeface="Times New Roman"/>
                <a:ea typeface="华文细黑"/>
                <a:cs typeface="Courier New"/>
              </a:rPr>
              <a:t>F</a:t>
            </a:r>
            <a:r>
              <a:rPr lang="zh-CN" altLang="zh-CN" sz="2600" kern="100" spc="-100" dirty="0">
                <a:latin typeface="Times New Roman"/>
                <a:ea typeface="华文细黑"/>
                <a:cs typeface="Times New Roman"/>
              </a:rPr>
              <a:t>表示</a:t>
            </a:r>
            <a:r>
              <a:rPr lang="en-US" altLang="zh-CN" sz="2600" kern="100" spc="-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600" kern="100" spc="-100" dirty="0">
                <a:latin typeface="Times New Roman"/>
                <a:ea typeface="华文细黑"/>
                <a:cs typeface="Times New Roman"/>
              </a:rPr>
              <a:t>则以下对该实验现象的判断正确的是</a:t>
            </a:r>
            <a:r>
              <a:rPr lang="en-US" altLang="zh-CN" sz="2600" kern="100" spc="-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600" kern="100" spc="-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600" kern="100" spc="-100" dirty="0" smtClean="0">
                <a:latin typeface="Times New Roman"/>
                <a:ea typeface="华文细黑"/>
                <a:cs typeface="Courier New"/>
              </a:rPr>
              <a:t>)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A.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保持</a:t>
            </a:r>
            <a:r>
              <a:rPr lang="en-US" altLang="zh-CN" sz="2600" i="1" kern="100" dirty="0">
                <a:latin typeface="Times New Roman"/>
                <a:ea typeface="华文细黑"/>
                <a:cs typeface="Courier New"/>
              </a:rPr>
              <a:t>Q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600" i="1" kern="100" dirty="0">
                <a:latin typeface="Times New Roman"/>
                <a:ea typeface="华文细黑"/>
                <a:cs typeface="Courier New"/>
              </a:rPr>
              <a:t>q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不变，增大</a:t>
            </a:r>
            <a:r>
              <a:rPr lang="en-US" altLang="zh-CN" sz="2600" i="1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，则</a:t>
            </a:r>
            <a:r>
              <a:rPr lang="en-US" altLang="zh-CN" sz="2600" i="1" kern="100" dirty="0">
                <a:latin typeface="Times New Roman"/>
                <a:ea typeface="华文细黑"/>
                <a:cs typeface="Courier New"/>
              </a:rPr>
              <a:t>θ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变大，说明</a:t>
            </a:r>
            <a:r>
              <a:rPr lang="en-US" altLang="zh-CN" sz="26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与</a:t>
            </a:r>
            <a:r>
              <a:rPr lang="en-US" altLang="zh-CN" sz="2600" i="1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有关</a:t>
            </a:r>
            <a:endParaRPr lang="zh-CN" altLang="zh-CN" sz="26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B.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保持</a:t>
            </a:r>
            <a:r>
              <a:rPr lang="en-US" altLang="zh-CN" sz="2600" i="1" kern="100" dirty="0">
                <a:latin typeface="Times New Roman"/>
                <a:ea typeface="华文细黑"/>
                <a:cs typeface="Courier New"/>
              </a:rPr>
              <a:t>Q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600" i="1" kern="100" dirty="0">
                <a:latin typeface="Times New Roman"/>
                <a:ea typeface="华文细黑"/>
                <a:cs typeface="Courier New"/>
              </a:rPr>
              <a:t>q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不变，减小</a:t>
            </a:r>
            <a:r>
              <a:rPr lang="en-US" altLang="zh-CN" sz="2600" i="1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，则</a:t>
            </a:r>
            <a:r>
              <a:rPr lang="en-US" altLang="zh-CN" sz="2600" i="1" kern="100" dirty="0">
                <a:latin typeface="Times New Roman"/>
                <a:ea typeface="华文细黑"/>
                <a:cs typeface="Courier New"/>
              </a:rPr>
              <a:t>θ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变大，说明</a:t>
            </a:r>
            <a:r>
              <a:rPr lang="en-US" altLang="zh-CN" sz="26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与</a:t>
            </a:r>
            <a:r>
              <a:rPr lang="en-US" altLang="zh-CN" sz="2600" i="1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成反比</a:t>
            </a:r>
            <a:endParaRPr lang="zh-CN" altLang="zh-CN" sz="26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C.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保持</a:t>
            </a:r>
            <a:r>
              <a:rPr lang="en-US" altLang="zh-CN" sz="2600" i="1" kern="100" dirty="0">
                <a:latin typeface="Times New Roman"/>
                <a:ea typeface="华文细黑"/>
                <a:cs typeface="Courier New"/>
              </a:rPr>
              <a:t>Q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600" i="1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不变，减小</a:t>
            </a:r>
            <a:r>
              <a:rPr lang="en-US" altLang="zh-CN" sz="2600" i="1" kern="100" dirty="0">
                <a:latin typeface="Times New Roman"/>
                <a:ea typeface="华文细黑"/>
                <a:cs typeface="Courier New"/>
              </a:rPr>
              <a:t>q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，则</a:t>
            </a:r>
            <a:r>
              <a:rPr lang="en-US" altLang="zh-CN" sz="2600" i="1" kern="100" dirty="0">
                <a:latin typeface="Times New Roman"/>
                <a:ea typeface="华文细黑"/>
                <a:cs typeface="Courier New"/>
              </a:rPr>
              <a:t>θ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变小，说明</a:t>
            </a:r>
            <a:r>
              <a:rPr lang="en-US" altLang="zh-CN" sz="26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与</a:t>
            </a:r>
            <a:r>
              <a:rPr lang="en-US" altLang="zh-CN" sz="2600" i="1" kern="100" dirty="0">
                <a:latin typeface="Times New Roman"/>
                <a:ea typeface="华文细黑"/>
                <a:cs typeface="Courier New"/>
              </a:rPr>
              <a:t>q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有关</a:t>
            </a:r>
            <a:endParaRPr lang="zh-CN" altLang="zh-CN" sz="26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D.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保持</a:t>
            </a:r>
            <a:r>
              <a:rPr lang="en-US" altLang="zh-CN" sz="2600" i="1" kern="100" dirty="0">
                <a:latin typeface="Times New Roman"/>
                <a:ea typeface="华文细黑"/>
                <a:cs typeface="Courier New"/>
              </a:rPr>
              <a:t>q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600" i="1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不变，减小</a:t>
            </a:r>
            <a:r>
              <a:rPr lang="en-US" altLang="zh-CN" sz="2600" i="1" kern="100" dirty="0">
                <a:latin typeface="Times New Roman"/>
                <a:ea typeface="华文细黑"/>
                <a:cs typeface="Courier New"/>
              </a:rPr>
              <a:t>Q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，则</a:t>
            </a:r>
            <a:r>
              <a:rPr lang="en-US" altLang="zh-CN" sz="2600" i="1" kern="100" dirty="0">
                <a:latin typeface="Times New Roman"/>
                <a:ea typeface="华文细黑"/>
                <a:cs typeface="Courier New"/>
              </a:rPr>
              <a:t>θ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变小，说明</a:t>
            </a:r>
            <a:r>
              <a:rPr lang="en-US" altLang="zh-CN" sz="26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与</a:t>
            </a:r>
            <a:r>
              <a:rPr lang="en-US" altLang="zh-CN" sz="2600" i="1" kern="100" dirty="0">
                <a:latin typeface="Times New Roman"/>
                <a:ea typeface="华文细黑"/>
                <a:cs typeface="Courier New"/>
              </a:rPr>
              <a:t>Q</a:t>
            </a:r>
            <a:r>
              <a:rPr lang="zh-CN" altLang="zh-CN" sz="2600" kern="100" dirty="0" smtClean="0">
                <a:latin typeface="Times New Roman"/>
                <a:ea typeface="华文细黑"/>
                <a:cs typeface="Times New Roman"/>
              </a:rPr>
              <a:t>成正比</a:t>
            </a:r>
            <a:endParaRPr lang="zh-CN" altLang="zh-CN" sz="2600" kern="100" dirty="0">
              <a:latin typeface="宋体"/>
              <a:cs typeface="Courier New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圆角矩形 4">
            <a:hlinkClick r:id="rId2" action="ppaction://hlinksldjump"/>
          </p:cNvPr>
          <p:cNvSpPr/>
          <p:nvPr/>
        </p:nvSpPr>
        <p:spPr>
          <a:xfrm>
            <a:off x="11398413" y="6665188"/>
            <a:ext cx="792000" cy="194400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-30110" y="5278780"/>
            <a:ext cx="61206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0" b="1" dirty="0" smtClean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√</a:t>
            </a:r>
            <a:endParaRPr lang="zh-CN" altLang="en-US" sz="4500" b="1" dirty="0">
              <a:solidFill>
                <a:srgbClr val="C0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67015" y="3655978"/>
            <a:ext cx="616143" cy="4303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矩形 1"/>
          <p:cNvSpPr/>
          <p:nvPr/>
        </p:nvSpPr>
        <p:spPr>
          <a:xfrm>
            <a:off x="9766485" y="6198031"/>
            <a:ext cx="684803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6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图</a:t>
            </a:r>
            <a:r>
              <a:rPr lang="en-US" altLang="zh-CN" sz="26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2</a:t>
            </a:r>
            <a:endParaRPr lang="zh-CN" altLang="en-US" sz="2600" dirty="0"/>
          </a:p>
        </p:txBody>
      </p:sp>
      <p:sp>
        <p:nvSpPr>
          <p:cNvPr id="19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7463358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20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7885515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0000FF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25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8307672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26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8729829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27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9151986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28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9574143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6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29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9996300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7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30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10418457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8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31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10840616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9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32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11321350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10</a:t>
            </a:r>
          </a:p>
        </p:txBody>
      </p:sp>
      <p:pic>
        <p:nvPicPr>
          <p:cNvPr id="2050" name="Picture 2" descr="\\贾文\贾文\傆文件\二轮\考前三个月 物理 人教版（通用）改考钢\675.TIF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626563" y="4163280"/>
            <a:ext cx="2964646" cy="20849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0829421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17" grpId="0"/>
      <p:bldP spid="17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7463358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8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7885515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0000FF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9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8307672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20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8729829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21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9151986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22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9574143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6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23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9996300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7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24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10418457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8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25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10840616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9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26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11321350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10</a:t>
            </a: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287903642"/>
              </p:ext>
            </p:extLst>
          </p:nvPr>
        </p:nvGraphicFramePr>
        <p:xfrm>
          <a:off x="406574" y="765498"/>
          <a:ext cx="11288712" cy="3743325"/>
        </p:xfrm>
        <a:graphic>
          <a:graphicData uri="http://schemas.openxmlformats.org/presentationml/2006/ole">
            <p:oleObj spid="_x0000_s3431" name="文档" r:id="rId13" imgW="11289051" imgH="3743960" progId="Word.Document.12">
              <p:embed/>
            </p:oleObj>
          </a:graphicData>
        </a:graphic>
      </p:graphicFrame>
      <p:sp>
        <p:nvSpPr>
          <p:cNvPr id="4" name="矩形 3"/>
          <p:cNvSpPr/>
          <p:nvPr/>
        </p:nvSpPr>
        <p:spPr>
          <a:xfrm>
            <a:off x="361136" y="4293890"/>
            <a:ext cx="11409907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保持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Q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不变，减小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q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，则库仑力变小，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θ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变小，知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q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有关，故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正确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zh-CN" altLang="zh-CN" sz="2800" kern="100" spc="100" dirty="0">
                <a:latin typeface="Times New Roman"/>
                <a:ea typeface="华文细黑"/>
                <a:cs typeface="Times New Roman"/>
              </a:rPr>
              <a:t>保持</a:t>
            </a:r>
            <a:r>
              <a:rPr lang="en-US" altLang="zh-CN" sz="2800" i="1" kern="100" spc="100" dirty="0">
                <a:latin typeface="Times New Roman"/>
                <a:ea typeface="华文细黑"/>
                <a:cs typeface="Courier New"/>
              </a:rPr>
              <a:t>q</a:t>
            </a:r>
            <a:r>
              <a:rPr lang="zh-CN" altLang="zh-CN" sz="2800" kern="100" spc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i="1" kern="100" spc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800" kern="100" spc="100" dirty="0">
                <a:latin typeface="Times New Roman"/>
                <a:ea typeface="华文细黑"/>
                <a:cs typeface="Times New Roman"/>
              </a:rPr>
              <a:t>不变，减小</a:t>
            </a:r>
            <a:r>
              <a:rPr lang="en-US" altLang="zh-CN" sz="2800" i="1" kern="100" spc="100" dirty="0">
                <a:latin typeface="Times New Roman"/>
                <a:ea typeface="华文细黑"/>
                <a:cs typeface="Courier New"/>
              </a:rPr>
              <a:t>Q</a:t>
            </a:r>
            <a:r>
              <a:rPr lang="zh-CN" altLang="zh-CN" sz="2800" kern="100" spc="100" dirty="0">
                <a:latin typeface="Times New Roman"/>
                <a:ea typeface="华文细黑"/>
                <a:cs typeface="Times New Roman"/>
              </a:rPr>
              <a:t>，则库仑力变小，</a:t>
            </a:r>
            <a:r>
              <a:rPr lang="en-US" altLang="zh-CN" sz="2800" i="1" kern="100" spc="100" dirty="0">
                <a:latin typeface="Times New Roman"/>
                <a:ea typeface="华文细黑"/>
                <a:cs typeface="Courier New"/>
              </a:rPr>
              <a:t>θ</a:t>
            </a:r>
            <a:r>
              <a:rPr lang="zh-CN" altLang="zh-CN" sz="2800" kern="100" spc="100" dirty="0">
                <a:latin typeface="Times New Roman"/>
                <a:ea typeface="华文细黑"/>
                <a:cs typeface="Times New Roman"/>
              </a:rPr>
              <a:t>变小，根据库仑定律公式</a:t>
            </a:r>
            <a:r>
              <a:rPr lang="en-US" altLang="zh-CN" sz="2800" i="1" kern="100" spc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 smtClean="0">
                <a:latin typeface="Times New Roman"/>
                <a:ea typeface="华文细黑"/>
                <a:cs typeface="Courier New"/>
              </a:rPr>
              <a:t>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与两电荷的乘积成正比，故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错误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故选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324422002"/>
              </p:ext>
            </p:extLst>
          </p:nvPr>
        </p:nvGraphicFramePr>
        <p:xfrm>
          <a:off x="858942" y="5497706"/>
          <a:ext cx="803275" cy="1096963"/>
        </p:xfrm>
        <a:graphic>
          <a:graphicData uri="http://schemas.openxmlformats.org/presentationml/2006/ole">
            <p:oleObj spid="_x0000_s3432" name="文档" r:id="rId14" imgW="803940" imgH="1097319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7616449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277146" y="693490"/>
            <a:ext cx="11598840" cy="206207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3.(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改编自人教版选修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第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页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示波管的原理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如图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甲所示为示波管，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如果在</a:t>
            </a:r>
            <a:r>
              <a:rPr lang="en-US" altLang="zh-CN" sz="2800" i="1" kern="100" spc="-100" dirty="0">
                <a:latin typeface="Times New Roman"/>
                <a:ea typeface="华文细黑"/>
                <a:cs typeface="Courier New"/>
              </a:rPr>
              <a:t>YY</a:t>
            </a:r>
            <a:r>
              <a:rPr lang="en-US" altLang="zh-CN" sz="2800" kern="100" spc="-100" dirty="0">
                <a:latin typeface="宋体"/>
                <a:ea typeface="华文细黑"/>
                <a:cs typeface="Times New Roman"/>
              </a:rPr>
              <a:t>′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之间加如图乙所示的交变电压，同时在</a:t>
            </a:r>
            <a:r>
              <a:rPr lang="en-US" altLang="zh-CN" sz="2800" i="1" kern="100" spc="-100" dirty="0">
                <a:latin typeface="Times New Roman"/>
                <a:ea typeface="华文细黑"/>
                <a:cs typeface="Courier New"/>
              </a:rPr>
              <a:t>XX</a:t>
            </a:r>
            <a:r>
              <a:rPr lang="en-US" altLang="zh-CN" sz="2800" kern="100" spc="-100" dirty="0">
                <a:latin typeface="宋体"/>
                <a:ea typeface="华文细黑"/>
                <a:cs typeface="Times New Roman"/>
              </a:rPr>
              <a:t>′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之间加如图丙所示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的锯齿形电压，使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的电势比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′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高，则在荧光屏上会看到的图形为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pic>
        <p:nvPicPr>
          <p:cNvPr id="18" name="Picture 2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950222" y="2195498"/>
            <a:ext cx="616143" cy="4303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矩形 1"/>
          <p:cNvSpPr/>
          <p:nvPr/>
        </p:nvSpPr>
        <p:spPr>
          <a:xfrm>
            <a:off x="5733569" y="5518026"/>
            <a:ext cx="7232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图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3</a:t>
            </a:r>
            <a:endParaRPr lang="zh-CN" altLang="en-US" dirty="0"/>
          </a:p>
        </p:txBody>
      </p:sp>
      <p:sp>
        <p:nvSpPr>
          <p:cNvPr id="19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7463358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20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7885515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25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8307672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0000FF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26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8729829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27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9151986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28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9574143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6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29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9996300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7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30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10418457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8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31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10840616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9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32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11321350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10</a:t>
            </a:r>
          </a:p>
        </p:txBody>
      </p:sp>
      <p:pic>
        <p:nvPicPr>
          <p:cNvPr id="4099" name="Picture 3" descr="\\贾文\贾文\傆文件\二轮\考前三个月 物理 人教版（通用）改考钢\676.TIF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7447" y="3045029"/>
            <a:ext cx="6000418" cy="23357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4" descr="\\贾文\贾文\傆文件\二轮\考前三个月 物理 人教版（通用）改考钢\677.TIF"/>
          <p:cNvPicPr>
            <a:picLocks noChangeAspect="1" noChangeArrowheads="1"/>
          </p:cNvPicPr>
          <p:nvPr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54816"/>
          <a:stretch>
            <a:fillRect/>
          </a:stretch>
        </p:blipFill>
        <p:spPr bwMode="auto">
          <a:xfrm>
            <a:off x="6602801" y="3295827"/>
            <a:ext cx="2516741" cy="20849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Picture 4" descr="\\贾文\贾文\傆文件\二轮\考前三个月 物理 人教版（通用）改考钢\677.TIF"/>
          <p:cNvPicPr>
            <a:picLocks noChangeAspect="1" noChangeArrowheads="1"/>
          </p:cNvPicPr>
          <p:nvPr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0000"/>
          <a:stretch>
            <a:fillRect/>
          </a:stretch>
        </p:blipFill>
        <p:spPr bwMode="auto">
          <a:xfrm>
            <a:off x="9214889" y="3295827"/>
            <a:ext cx="2784973" cy="20849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0829421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11398413" y="6665188"/>
            <a:ext cx="792000" cy="194400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9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7463358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20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7885515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25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8307672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0000FF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26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8729829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27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9151986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28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9574143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6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29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9996300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7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30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10418457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8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31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10840616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9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32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11321350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10</a:t>
            </a:r>
          </a:p>
        </p:txBody>
      </p:sp>
      <p:pic>
        <p:nvPicPr>
          <p:cNvPr id="5122" name="Picture 2" descr="\\贾文\贾文\傆文件\二轮\考前三个月 物理 人教版（通用）改考钢\678.TIF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57545" y="1175707"/>
            <a:ext cx="4805613" cy="20653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 descr="\\贾文\贾文\傆文件\二轮\考前三个月 物理 人教版（通用）改考钢\679.TIF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71270" y="1175707"/>
            <a:ext cx="4805613" cy="20653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533974" y="3550310"/>
            <a:ext cx="11120877" cy="21117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ts val="55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因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XX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′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偏转电极接入的是锯齿形电压，即扫描电压，且周期与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YY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′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上的是待显示的信号电压相同，则可以在荧光屏上得到待测信号在同一个周期内的稳定图象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显示如图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7317004" y="2745160"/>
            <a:ext cx="61206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0" b="1" dirty="0" smtClean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√</a:t>
            </a:r>
            <a:endParaRPr lang="zh-CN" altLang="en-US" sz="4500" b="1" dirty="0">
              <a:solidFill>
                <a:srgbClr val="C00000"/>
              </a:solidFill>
              <a:latin typeface="华文细黑" pitchFamily="2" charset="-122"/>
              <a:ea typeface="华文细黑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34911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24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17086" y="621482"/>
            <a:ext cx="11831976" cy="306825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4.(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改编自人教版选修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第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页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做一做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把一个电容器、电流传感器、电阻、电源、单刀双掷开关按图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甲所示连接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先使开关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S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端相连，电源向电容器充电；然后把开关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S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掷向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端，电容器放电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与电流传感器相连接的计算机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图中未画出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所记录的这一过程中电流随时间变化的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I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t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曲线如图乙所示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下列关于这一过程的分析，正确的是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pic>
        <p:nvPicPr>
          <p:cNvPr id="18" name="Picture 2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78583" y="3210301"/>
            <a:ext cx="616143" cy="4303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9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7463358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20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7885515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25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8307672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26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8729829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0000FF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27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9151986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28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9574143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6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29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9996300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7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30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10418457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8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31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10840616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9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32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11321350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10</a:t>
            </a:r>
          </a:p>
        </p:txBody>
      </p:sp>
      <p:pic>
        <p:nvPicPr>
          <p:cNvPr id="6146" name="Picture 2" descr="\\贾文\贾文\傆文件\二轮\考前三个月 物理 人教版（通用）改考钢\680.TIF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27334" y="3789834"/>
            <a:ext cx="7135745" cy="26270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" name="矩形 32"/>
          <p:cNvSpPr/>
          <p:nvPr/>
        </p:nvSpPr>
        <p:spPr>
          <a:xfrm>
            <a:off x="5739981" y="6146934"/>
            <a:ext cx="71045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spc="-5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图</a:t>
            </a:r>
            <a:r>
              <a:rPr lang="en-US" altLang="zh-CN" sz="2800" kern="100" spc="-5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4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0829421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421557" y="837506"/>
            <a:ext cx="11146257" cy="355312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ts val="55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在形成电流曲线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的过程中，电容器两极板间电压逐渐减小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ts val="55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B.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在形成电流曲线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的过程中，电容器的电容逐渐减小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ts val="55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曲线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与横轴所围面积等于曲线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与横轴所围面积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ts val="55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D.S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接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端，只要时间足够长，电容器两极板间的电压就能大于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电源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ts val="55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 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电动势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E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0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7463358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8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7885515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9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8307672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20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8729829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0000FF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21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9151986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22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9574143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6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23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9996300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7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24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10418457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8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25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10840616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9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26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11321350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10</a:t>
            </a:r>
          </a:p>
        </p:txBody>
      </p:sp>
      <p:sp>
        <p:nvSpPr>
          <p:cNvPr id="27" name="矩形 26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8" name="圆角矩形 27">
            <a:hlinkClick r:id="rId12" action="ppaction://hlinksldjump"/>
          </p:cNvPr>
          <p:cNvSpPr/>
          <p:nvPr/>
        </p:nvSpPr>
        <p:spPr>
          <a:xfrm>
            <a:off x="11398413" y="6665188"/>
            <a:ext cx="792000" cy="194400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304086" y="2369994"/>
            <a:ext cx="61206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0" b="1" dirty="0" smtClean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√</a:t>
            </a:r>
            <a:endParaRPr lang="zh-CN" altLang="en-US" sz="4500" b="1" dirty="0">
              <a:solidFill>
                <a:srgbClr val="C00000"/>
              </a:solidFill>
              <a:latin typeface="华文细黑" pitchFamily="2" charset="-122"/>
              <a:ea typeface="华文细黑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616449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3254</TotalTime>
  <Words>1357</Words>
  <Application>Microsoft Office PowerPoint</Application>
  <PresentationFormat>自定义</PresentationFormat>
  <Paragraphs>320</Paragraphs>
  <Slides>21</Slides>
  <Notes>0</Notes>
  <HiddenSlides>6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3" baseType="lpstr">
      <vt:lpstr>Office 主题</vt:lpstr>
      <vt:lpstr>文档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</cp:lastModifiedBy>
  <cp:revision>2759</cp:revision>
  <dcterms:created xsi:type="dcterms:W3CDTF">2014-10-15T07:25:01Z</dcterms:created>
  <dcterms:modified xsi:type="dcterms:W3CDTF">2017-01-16T12:44:30Z</dcterms:modified>
</cp:coreProperties>
</file>