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558" r:id="rId3"/>
    <p:sldId id="559" r:id="rId4"/>
    <p:sldId id="560" r:id="rId5"/>
    <p:sldId id="561" r:id="rId6"/>
    <p:sldId id="562" r:id="rId7"/>
    <p:sldId id="563" r:id="rId8"/>
    <p:sldId id="564" r:id="rId9"/>
    <p:sldId id="566" r:id="rId10"/>
    <p:sldId id="567" r:id="rId11"/>
    <p:sldId id="568" r:id="rId12"/>
    <p:sldId id="569" r:id="rId13"/>
    <p:sldId id="572" r:id="rId14"/>
    <p:sldId id="570" r:id="rId15"/>
    <p:sldId id="573" r:id="rId16"/>
    <p:sldId id="574" r:id="rId17"/>
    <p:sldId id="575" r:id="rId18"/>
    <p:sldId id="576" r:id="rId19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8464" autoAdjust="0"/>
    <p:restoredTop sz="99765" autoAdjust="0"/>
  </p:normalViewPr>
  <p:slideViewPr>
    <p:cSldViewPr>
      <p:cViewPr>
        <p:scale>
          <a:sx n="75" d="100"/>
          <a:sy n="75" d="100"/>
        </p:scale>
        <p:origin x="-570" y="-108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Relationship Id="rId4" Type="http://schemas.openxmlformats.org/officeDocument/2006/relationships/image" Target="../media/image21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image" Target="../media/image22.emf"/><Relationship Id="rId4" Type="http://schemas.openxmlformats.org/officeDocument/2006/relationships/image" Target="../media/image2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package" Target="../embeddings/Microsoft_Office_Word___2.docx"/><Relationship Id="rId7" Type="http://schemas.openxmlformats.org/officeDocument/2006/relationships/slide" Target="slide6.xml"/><Relationship Id="rId12" Type="http://schemas.openxmlformats.org/officeDocument/2006/relationships/slide" Target="slide1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slide" Target="slide4.xml"/><Relationship Id="rId11" Type="http://schemas.openxmlformats.org/officeDocument/2006/relationships/slide" Target="slide14.xml"/><Relationship Id="rId5" Type="http://schemas.openxmlformats.org/officeDocument/2006/relationships/slide" Target="slide2.xml"/><Relationship Id="rId10" Type="http://schemas.openxmlformats.org/officeDocument/2006/relationships/slide" Target="slide11.xml"/><Relationship Id="rId4" Type="http://schemas.openxmlformats.org/officeDocument/2006/relationships/package" Target="../embeddings/Microsoft_Office_Word___3.docx"/><Relationship Id="rId9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11.png"/><Relationship Id="rId7" Type="http://schemas.openxmlformats.org/officeDocument/2006/relationships/slide" Target="slide6.xml"/><Relationship Id="rId12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14.xml"/><Relationship Id="rId5" Type="http://schemas.openxmlformats.org/officeDocument/2006/relationships/slide" Target="slide2.xml"/><Relationship Id="rId10" Type="http://schemas.openxmlformats.org/officeDocument/2006/relationships/slide" Target="slide11.xml"/><Relationship Id="rId4" Type="http://schemas.openxmlformats.org/officeDocument/2006/relationships/image" Target="../media/image2.png"/><Relationship Id="rId9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6.xml"/><Relationship Id="rId9" Type="http://schemas.openxmlformats.org/officeDocument/2006/relationships/slide" Target="slide1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6.xml"/><Relationship Id="rId3" Type="http://schemas.openxmlformats.org/officeDocument/2006/relationships/image" Target="../media/image11.png"/><Relationship Id="rId7" Type="http://schemas.openxmlformats.org/officeDocument/2006/relationships/slide" Target="slide4.xml"/><Relationship Id="rId12" Type="http://schemas.openxmlformats.org/officeDocument/2006/relationships/slide" Target="slide1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slide" Target="slide2.xml"/><Relationship Id="rId11" Type="http://schemas.openxmlformats.org/officeDocument/2006/relationships/slide" Target="slide11.xml"/><Relationship Id="rId5" Type="http://schemas.openxmlformats.org/officeDocument/2006/relationships/package" Target="../embeddings/Microsoft_Office_Word___5.docx"/><Relationship Id="rId10" Type="http://schemas.openxmlformats.org/officeDocument/2006/relationships/slide" Target="slide9.xml"/><Relationship Id="rId4" Type="http://schemas.openxmlformats.org/officeDocument/2006/relationships/package" Target="../embeddings/Microsoft_Office_Word___4.docx"/><Relationship Id="rId9" Type="http://schemas.openxmlformats.org/officeDocument/2006/relationships/slide" Target="slide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15.xml"/><Relationship Id="rId7" Type="http://schemas.openxmlformats.org/officeDocument/2006/relationships/slide" Target="slide8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6.xml"/><Relationship Id="rId5" Type="http://schemas.openxmlformats.org/officeDocument/2006/relationships/slide" Target="slide4.xml"/><Relationship Id="rId10" Type="http://schemas.openxmlformats.org/officeDocument/2006/relationships/slide" Target="slide14.xml"/><Relationship Id="rId4" Type="http://schemas.openxmlformats.org/officeDocument/2006/relationships/slide" Target="slide2.xml"/><Relationship Id="rId9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package" Target="../embeddings/Microsoft_Office_Word___6.docx"/><Relationship Id="rId7" Type="http://schemas.openxmlformats.org/officeDocument/2006/relationships/slide" Target="slide8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slide" Target="slide6.xml"/><Relationship Id="rId11" Type="http://schemas.openxmlformats.org/officeDocument/2006/relationships/slide" Target="slide16.xml"/><Relationship Id="rId5" Type="http://schemas.openxmlformats.org/officeDocument/2006/relationships/slide" Target="slide4.xml"/><Relationship Id="rId10" Type="http://schemas.openxmlformats.org/officeDocument/2006/relationships/slide" Target="slide14.xml"/><Relationship Id="rId4" Type="http://schemas.openxmlformats.org/officeDocument/2006/relationships/slide" Target="slide2.xml"/><Relationship Id="rId9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6.xml"/><Relationship Id="rId3" Type="http://schemas.openxmlformats.org/officeDocument/2006/relationships/slide" Target="slide17.xml"/><Relationship Id="rId7" Type="http://schemas.openxmlformats.org/officeDocument/2006/relationships/slide" Target="slide4.xml"/><Relationship Id="rId12" Type="http://schemas.openxmlformats.org/officeDocument/2006/relationships/slide" Target="slide1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slide" Target="slide2.xml"/><Relationship Id="rId11" Type="http://schemas.openxmlformats.org/officeDocument/2006/relationships/slide" Target="slide11.xml"/><Relationship Id="rId5" Type="http://schemas.openxmlformats.org/officeDocument/2006/relationships/package" Target="../embeddings/Microsoft_Office_Word___7.docx"/><Relationship Id="rId10" Type="http://schemas.openxmlformats.org/officeDocument/2006/relationships/slide" Target="slide9.xml"/><Relationship Id="rId4" Type="http://schemas.openxmlformats.org/officeDocument/2006/relationships/image" Target="../media/image17.png"/><Relationship Id="rId9" Type="http://schemas.openxmlformats.org/officeDocument/2006/relationships/slide" Target="slide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14.xml"/><Relationship Id="rId3" Type="http://schemas.openxmlformats.org/officeDocument/2006/relationships/package" Target="../embeddings/Microsoft_Office_Word___8.docx"/><Relationship Id="rId7" Type="http://schemas.openxmlformats.org/officeDocument/2006/relationships/slide" Target="slide2.xml"/><Relationship Id="rId12" Type="http://schemas.openxmlformats.org/officeDocument/2006/relationships/slide" Target="slide1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11.docx"/><Relationship Id="rId11" Type="http://schemas.openxmlformats.org/officeDocument/2006/relationships/slide" Target="slide9.xml"/><Relationship Id="rId5" Type="http://schemas.openxmlformats.org/officeDocument/2006/relationships/package" Target="../embeddings/Microsoft_Office_Word___10.docx"/><Relationship Id="rId10" Type="http://schemas.openxmlformats.org/officeDocument/2006/relationships/slide" Target="slide8.xml"/><Relationship Id="rId4" Type="http://schemas.openxmlformats.org/officeDocument/2006/relationships/package" Target="../embeddings/Microsoft_Office_Word___9.docx"/><Relationship Id="rId9" Type="http://schemas.openxmlformats.org/officeDocument/2006/relationships/slide" Target="slide6.xml"/><Relationship Id="rId14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14.xml"/><Relationship Id="rId3" Type="http://schemas.openxmlformats.org/officeDocument/2006/relationships/package" Target="../embeddings/Microsoft_Office_Word___12.docx"/><Relationship Id="rId7" Type="http://schemas.openxmlformats.org/officeDocument/2006/relationships/slide" Target="slide2.xml"/><Relationship Id="rId12" Type="http://schemas.openxmlformats.org/officeDocument/2006/relationships/slide" Target="slide1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15.docx"/><Relationship Id="rId11" Type="http://schemas.openxmlformats.org/officeDocument/2006/relationships/slide" Target="slide9.xml"/><Relationship Id="rId5" Type="http://schemas.openxmlformats.org/officeDocument/2006/relationships/package" Target="../embeddings/Microsoft_Office_Word___14.docx"/><Relationship Id="rId10" Type="http://schemas.openxmlformats.org/officeDocument/2006/relationships/slide" Target="slide8.xml"/><Relationship Id="rId4" Type="http://schemas.openxmlformats.org/officeDocument/2006/relationships/package" Target="../embeddings/Microsoft_Office_Word___13.docx"/><Relationship Id="rId9" Type="http://schemas.openxmlformats.org/officeDocument/2006/relationships/slide" Target="slide6.xml"/><Relationship Id="rId14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image" Target="../media/image2.png"/><Relationship Id="rId7" Type="http://schemas.openxmlformats.org/officeDocument/2006/relationships/slide" Target="slide8.xml"/><Relationship Id="rId12" Type="http://schemas.openxmlformats.org/officeDocument/2006/relationships/slide" Target="slide1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image" Target="../media/image3.png"/><Relationship Id="rId5" Type="http://schemas.openxmlformats.org/officeDocument/2006/relationships/slide" Target="slide4.xml"/><Relationship Id="rId10" Type="http://schemas.openxmlformats.org/officeDocument/2006/relationships/slide" Target="slide14.xml"/><Relationship Id="rId4" Type="http://schemas.openxmlformats.org/officeDocument/2006/relationships/slide" Target="slide2.xml"/><Relationship Id="rId9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6.xml"/><Relationship Id="rId9" Type="http://schemas.openxmlformats.org/officeDocument/2006/relationships/slide" Target="slide1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2.png"/><Relationship Id="rId7" Type="http://schemas.openxmlformats.org/officeDocument/2006/relationships/slide" Target="slide6.xml"/><Relationship Id="rId12" Type="http://schemas.openxmlformats.org/officeDocument/2006/relationships/slide" Target="slide1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14.xml"/><Relationship Id="rId5" Type="http://schemas.openxmlformats.org/officeDocument/2006/relationships/slide" Target="slide2.xml"/><Relationship Id="rId10" Type="http://schemas.openxmlformats.org/officeDocument/2006/relationships/slide" Target="slide11.xml"/><Relationship Id="rId4" Type="http://schemas.openxmlformats.org/officeDocument/2006/relationships/image" Target="../media/image4.png"/><Relationship Id="rId9" Type="http://schemas.openxmlformats.org/officeDocument/2006/relationships/slide" Target="slide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package" Target="../embeddings/Microsoft_Office_Word___1.docx"/><Relationship Id="rId7" Type="http://schemas.openxmlformats.org/officeDocument/2006/relationships/slide" Target="slide8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slide" Target="slide6.xml"/><Relationship Id="rId11" Type="http://schemas.openxmlformats.org/officeDocument/2006/relationships/slide" Target="slide16.xml"/><Relationship Id="rId5" Type="http://schemas.openxmlformats.org/officeDocument/2006/relationships/slide" Target="slide4.xml"/><Relationship Id="rId10" Type="http://schemas.openxmlformats.org/officeDocument/2006/relationships/slide" Target="slide14.xml"/><Relationship Id="rId4" Type="http://schemas.openxmlformats.org/officeDocument/2006/relationships/slide" Target="slide2.xml"/><Relationship Id="rId9" Type="http://schemas.openxmlformats.org/officeDocument/2006/relationships/slide" Target="slide1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2.png"/><Relationship Id="rId7" Type="http://schemas.openxmlformats.org/officeDocument/2006/relationships/slide" Target="slide6.xml"/><Relationship Id="rId12" Type="http://schemas.openxmlformats.org/officeDocument/2006/relationships/slide" Target="slide16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14.xml"/><Relationship Id="rId5" Type="http://schemas.openxmlformats.org/officeDocument/2006/relationships/slide" Target="slide2.xml"/><Relationship Id="rId10" Type="http://schemas.openxmlformats.org/officeDocument/2006/relationships/slide" Target="slide11.xml"/><Relationship Id="rId4" Type="http://schemas.openxmlformats.org/officeDocument/2006/relationships/image" Target="../media/image6.png"/><Relationship Id="rId9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6.xml"/><Relationship Id="rId9" Type="http://schemas.openxmlformats.org/officeDocument/2006/relationships/slide" Target="slide1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image" Target="../media/image2.png"/><Relationship Id="rId7" Type="http://schemas.openxmlformats.org/officeDocument/2006/relationships/slide" Target="slide8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6.xml"/><Relationship Id="rId5" Type="http://schemas.openxmlformats.org/officeDocument/2006/relationships/slide" Target="slide4.xml"/><Relationship Id="rId10" Type="http://schemas.openxmlformats.org/officeDocument/2006/relationships/slide" Target="slide14.xml"/><Relationship Id="rId4" Type="http://schemas.openxmlformats.org/officeDocument/2006/relationships/slide" Target="slide2.xml"/><Relationship Id="rId9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image" Target="../media/image8.png"/><Relationship Id="rId7" Type="http://schemas.openxmlformats.org/officeDocument/2006/relationships/slide" Target="slide8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6.xml"/><Relationship Id="rId5" Type="http://schemas.openxmlformats.org/officeDocument/2006/relationships/slide" Target="slide4.xml"/><Relationship Id="rId10" Type="http://schemas.openxmlformats.org/officeDocument/2006/relationships/slide" Target="slide14.xml"/><Relationship Id="rId4" Type="http://schemas.openxmlformats.org/officeDocument/2006/relationships/slide" Target="slide2.xml"/><Relationship Id="rId9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78394" y="1993116"/>
            <a:ext cx="903362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教材素材再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回扣</a:t>
            </a:r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 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选修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3-3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15362" name="Picture 2" descr="C:\Users\Administrator\Desktop\新建文件夹\风景图片\shanshui.jpg"/>
          <p:cNvPicPr preferRelativeResize="0"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686" b="59716"/>
          <a:stretch/>
        </p:blipFill>
        <p:spPr bwMode="auto">
          <a:xfrm>
            <a:off x="0" y="4519588"/>
            <a:ext cx="12190413" cy="23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5106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51526" y="800358"/>
            <a:ext cx="11484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图象的斜率为：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50280424"/>
              </p:ext>
            </p:extLst>
          </p:nvPr>
        </p:nvGraphicFramePr>
        <p:xfrm>
          <a:off x="494798" y="1768328"/>
          <a:ext cx="5060950" cy="1431925"/>
        </p:xfrm>
        <a:graphic>
          <a:graphicData uri="http://schemas.openxmlformats.org/presentationml/2006/ole">
            <p:oleObj spid="_x0000_s7450" name="文档" r:id="rId3" imgW="5061258" imgH="1432131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351526" y="2807808"/>
            <a:ext cx="3546164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0.98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359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70747792"/>
              </p:ext>
            </p:extLst>
          </p:nvPr>
        </p:nvGraphicFramePr>
        <p:xfrm>
          <a:off x="495368" y="3830003"/>
          <a:ext cx="10769600" cy="2112962"/>
        </p:xfrm>
        <a:graphic>
          <a:graphicData uri="http://schemas.openxmlformats.org/presentationml/2006/ole">
            <p:oleObj spid="_x0000_s7451" name="文档" r:id="rId4" imgW="10768372" imgH="2115869" progId="Word.Document.12">
              <p:embed/>
            </p:oleObj>
          </a:graphicData>
        </a:graphic>
      </p:graphicFrame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35793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7816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20533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62903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05273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4764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90012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6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132382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1644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170230" y="554324"/>
            <a:ext cx="11714828" cy="61555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改编自人教版选修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例题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封闭在汽缸内一定质量的理想气体由状态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变到状态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，其体积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V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与热力学温度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示，该气体</a:t>
            </a:r>
            <a:r>
              <a:rPr lang="zh-CN" altLang="zh-CN" sz="2800" kern="100" spc="50" dirty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摩尔质量为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，状态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的体积为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V</a:t>
            </a:r>
            <a:r>
              <a:rPr lang="en-US" altLang="zh-CN" sz="2800" kern="100" spc="100" baseline="-250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，温度为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spc="100" baseline="-250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三点在同一直线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上，阿伏加德罗常数为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由状态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变到状态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过程中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气体从外界吸收热量，内能增加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spc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气体体积增大，单位时间内与器壁单位</a:t>
            </a:r>
            <a:r>
              <a:rPr lang="zh-CN" altLang="zh-CN" sz="2800" kern="100" spc="100" dirty="0" smtClean="0">
                <a:latin typeface="Times New Roman"/>
                <a:ea typeface="华文细黑"/>
                <a:cs typeface="Times New Roman"/>
              </a:rPr>
              <a:t>面积</a:t>
            </a:r>
            <a:endParaRPr lang="en-US" altLang="zh-CN" sz="2800" kern="100" spc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碰撞的分子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数减少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气体温度升高，每个气体分子的动能都会增大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气体的密度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不变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>
            <a:hlinkClick r:id="rId2" action="ppaction://hlinksldjump"/>
          </p:cNvPr>
          <p:cNvSpPr/>
          <p:nvPr/>
        </p:nvSpPr>
        <p:spPr>
          <a:xfrm>
            <a:off x="11389890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8194" name="Picture 2" descr="\\贾文\贾文\傆文件\二轮\考前三个月 物理 人教版（通用）改考钢\71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32749" y="2535218"/>
            <a:ext cx="3151089" cy="2171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9846656" y="4716852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5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6214" y="3653076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74446" y="3058706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26214" y="421898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35793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7816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20533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0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62903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1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05273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2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4764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3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90012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4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132382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294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7" grpId="0"/>
      <p:bldP spid="1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05138" y="621482"/>
            <a:ext cx="1159884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spc="-5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i="1" kern="100" spc="-50" dirty="0">
                <a:latin typeface="Times New Roman"/>
                <a:ea typeface="华文细黑"/>
                <a:cs typeface="Courier New"/>
              </a:rPr>
              <a:t>V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spc="-5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图线可知，由状态</a:t>
            </a:r>
            <a:r>
              <a:rPr lang="en-US" altLang="zh-CN" sz="2800" i="1" kern="100" spc="-5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变到状态</a:t>
            </a:r>
            <a:r>
              <a:rPr lang="en-US" altLang="zh-CN" sz="2800" i="1" kern="100" spc="-5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过程中，体积变大，温度升高，则</a:t>
            </a:r>
            <a:r>
              <a:rPr lang="en-US" altLang="zh-CN" sz="2800" i="1" kern="100" spc="-50" dirty="0">
                <a:latin typeface="Times New Roman"/>
                <a:ea typeface="华文细黑"/>
                <a:cs typeface="Courier New"/>
              </a:rPr>
              <a:t>W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Δ</a:t>
            </a:r>
            <a:r>
              <a:rPr lang="en-US" altLang="zh-CN" sz="2800" i="1" kern="100" spc="-5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，则根据热力学第一定律可知，</a:t>
            </a:r>
            <a:r>
              <a:rPr lang="en-US" altLang="zh-CN" sz="2800" i="1" kern="100" spc="-5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，即气体从外界吸收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热量，内能增加，选项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，气体的压强不变而体积增大，故可知单位时间内与器壁单位面积碰撞的分子数减少，选项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气体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温度升高，气体分子的平均动能变大，但不是每个气体分子的动能都会增大，选项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气体质量一定，体积变大，则气体的密度减小，选项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35793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7816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0533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62903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05273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4764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2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90012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132382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1644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1063613" y="6665188"/>
            <a:ext cx="11268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4566" y="621482"/>
            <a:ext cx="11484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在上述过程中，气体对外做功为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 J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，内能增加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 J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气体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吸收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放出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热量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J.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W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 J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 J.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W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可知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 J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，即气体吸收热量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 J.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spc="5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spc="5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spc="50" dirty="0">
                <a:latin typeface="Times New Roman"/>
                <a:ea typeface="华文细黑"/>
                <a:cs typeface="Times New Roman"/>
              </a:rPr>
              <a:t>在状态</a:t>
            </a:r>
            <a:r>
              <a:rPr lang="en-US" altLang="zh-CN" sz="2800" i="1" kern="100" spc="5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spc="50" dirty="0">
                <a:latin typeface="Times New Roman"/>
                <a:ea typeface="华文细黑"/>
                <a:cs typeface="Times New Roman"/>
              </a:rPr>
              <a:t>，该气体的密度为</a:t>
            </a:r>
            <a:r>
              <a:rPr lang="en-US" altLang="zh-CN" sz="2800" i="1" kern="100" spc="50" dirty="0">
                <a:latin typeface="Times New Roman"/>
                <a:ea typeface="华文细黑"/>
                <a:cs typeface="Courier New"/>
              </a:rPr>
              <a:t>ρ</a:t>
            </a:r>
            <a:r>
              <a:rPr lang="zh-CN" altLang="zh-CN" sz="2800" kern="100" spc="50" dirty="0">
                <a:latin typeface="Times New Roman"/>
                <a:ea typeface="华文细黑"/>
                <a:cs typeface="Times New Roman"/>
              </a:rPr>
              <a:t>，体积为</a:t>
            </a:r>
            <a:r>
              <a:rPr lang="en-US" altLang="zh-CN" sz="2800" kern="100" spc="5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spc="50" dirty="0">
                <a:latin typeface="Times New Roman"/>
                <a:ea typeface="华文细黑"/>
                <a:cs typeface="Courier New"/>
              </a:rPr>
              <a:t>V</a:t>
            </a:r>
            <a:r>
              <a:rPr lang="en-US" altLang="zh-CN" sz="2800" kern="100" spc="50" baseline="-250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spc="50" dirty="0">
                <a:latin typeface="Times New Roman"/>
                <a:ea typeface="华文细黑"/>
                <a:cs typeface="Times New Roman"/>
              </a:rPr>
              <a:t>，则状态</a:t>
            </a:r>
            <a:r>
              <a:rPr lang="en-US" altLang="zh-CN" sz="2800" i="1" kern="100" spc="5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spc="50" dirty="0">
                <a:latin typeface="Times New Roman"/>
                <a:ea typeface="华文细黑"/>
                <a:cs typeface="Times New Roman"/>
              </a:rPr>
              <a:t>的温度为多少？该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气体的分子数为多少？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2" name="Picture 2" descr="\\贾文\贾文\傆文件\二轮\考前三个月 物理 人教版（通用）改考钢\71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87494" y="857826"/>
            <a:ext cx="3151089" cy="2171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79480174"/>
              </p:ext>
            </p:extLst>
          </p:nvPr>
        </p:nvGraphicFramePr>
        <p:xfrm>
          <a:off x="501163" y="4570874"/>
          <a:ext cx="10912475" cy="2400300"/>
        </p:xfrm>
        <a:graphic>
          <a:graphicData uri="http://schemas.openxmlformats.org/presentationml/2006/ole">
            <p:oleObj spid="_x0000_s9399" name="文档" r:id="rId4" imgW="10913025" imgH="240103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1518062" y="136392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吸收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41470" y="141249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14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56518418"/>
              </p:ext>
            </p:extLst>
          </p:nvPr>
        </p:nvGraphicFramePr>
        <p:xfrm>
          <a:off x="4799062" y="5527779"/>
          <a:ext cx="3362325" cy="1158875"/>
        </p:xfrm>
        <a:graphic>
          <a:graphicData uri="http://schemas.openxmlformats.org/presentationml/2006/ole">
            <p:oleObj spid="_x0000_s9400" name="文档" r:id="rId5" imgW="3369491" imgH="1158162" progId="Word.Document.12">
              <p:embed/>
            </p:oleObj>
          </a:graphicData>
        </a:graphic>
      </p:graphicFrame>
      <p:sp>
        <p:nvSpPr>
          <p:cNvPr id="1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35793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7816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20533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62903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05273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4764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090012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132382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7244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2444" y="579954"/>
            <a:ext cx="11831976" cy="608446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7.(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改编自人教版选修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spc="-5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题</a:t>
            </a:r>
            <a:r>
              <a:rPr lang="en-US" altLang="zh-CN" sz="2800" kern="100" spc="-5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在做</a:t>
            </a:r>
            <a:r>
              <a:rPr lang="en-US" altLang="zh-CN" sz="2800" kern="100" spc="-5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用油膜法估测分子的大小</a:t>
            </a:r>
            <a:r>
              <a:rPr lang="en-US" altLang="zh-CN" sz="2800" kern="100" spc="-5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实验时，将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 mL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的油酸溶于酒精中制成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mL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的油酸酒精溶液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用注射器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取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适量溶液滴入量筒，测得每滴入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滴，量筒内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溶液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增加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1 </a:t>
            </a:r>
            <a:r>
              <a:rPr lang="en-US" altLang="zh-CN" sz="2800" kern="100" spc="-100" dirty="0" err="1">
                <a:latin typeface="Times New Roman"/>
                <a:ea typeface="华文细黑"/>
                <a:cs typeface="Courier New"/>
              </a:rPr>
              <a:t>mL.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用注射器把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滴这样的溶液滴入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表面</a:t>
            </a:r>
            <a:endParaRPr lang="en-US" altLang="zh-CN" sz="2800" kern="100" spc="-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撒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有痱子粉的浅水盘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中，把玻璃板盖在浅盘上</a:t>
            </a:r>
            <a:r>
              <a:rPr lang="zh-CN" altLang="zh-CN" sz="2800" kern="100" spc="100" dirty="0" smtClean="0">
                <a:latin typeface="Times New Roman"/>
                <a:ea typeface="华文细黑"/>
                <a:cs typeface="Times New Roman"/>
              </a:rPr>
              <a:t>并</a:t>
            </a:r>
            <a:endParaRPr lang="en-US" altLang="zh-CN" sz="2800" kern="100" spc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spc="-20" dirty="0" smtClean="0">
                <a:latin typeface="Times New Roman"/>
                <a:ea typeface="华文细黑"/>
                <a:cs typeface="Times New Roman"/>
              </a:rPr>
              <a:t>描出油酸膜边缘轮廓，如图</a:t>
            </a:r>
            <a:r>
              <a:rPr lang="en-US" altLang="zh-CN" sz="2800" kern="100" spc="-20" dirty="0" smtClean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spc="-20" dirty="0" smtClean="0">
                <a:latin typeface="Times New Roman"/>
                <a:ea typeface="华文细黑"/>
                <a:cs typeface="Times New Roman"/>
              </a:rPr>
              <a:t>所示</a:t>
            </a:r>
            <a:r>
              <a:rPr lang="en-US" altLang="zh-CN" sz="2800" kern="100" spc="-20" dirty="0" smtClean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spc="-20" dirty="0" smtClean="0">
                <a:latin typeface="Times New Roman"/>
                <a:ea typeface="华文细黑"/>
                <a:cs typeface="Times New Roman"/>
              </a:rPr>
              <a:t>已知玻璃板上</a:t>
            </a:r>
            <a:endParaRPr lang="en-US" altLang="zh-CN" sz="2800" kern="100" spc="-2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spc="-20" dirty="0" smtClean="0">
                <a:latin typeface="Times New Roman"/>
                <a:ea typeface="华文细黑"/>
                <a:cs typeface="Times New Roman"/>
              </a:rPr>
              <a:t>正方形小方格的边长为</a:t>
            </a:r>
            <a:r>
              <a:rPr lang="en-US" altLang="zh-CN" sz="2800" kern="100" spc="-20" dirty="0" smtClean="0">
                <a:latin typeface="Times New Roman"/>
                <a:ea typeface="华文细黑"/>
                <a:cs typeface="Courier New"/>
              </a:rPr>
              <a:t>1 cm</a:t>
            </a:r>
            <a:r>
              <a:rPr lang="zh-CN" altLang="zh-CN" sz="2800" kern="100" spc="-20" dirty="0" smtClean="0">
                <a:latin typeface="Times New Roman"/>
                <a:ea typeface="华文细黑"/>
                <a:cs typeface="Times New Roman"/>
              </a:rPr>
              <a:t>，则油酸膜的面积约</a:t>
            </a:r>
            <a:endParaRPr lang="en-US" altLang="zh-CN" sz="2800" kern="100" spc="-2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 m</a:t>
            </a:r>
            <a:r>
              <a:rPr lang="en-US" altLang="zh-CN" sz="2800" kern="100" baseline="30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保留两位有效数字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).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由以上数据，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可估算出油酸分子的直径约为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 m(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保留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两位有效数字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0242" name="Picture 2" descr="\\贾文\贾文\傆文件\二轮\考前三个月 物理 人教版（通用）改考钢\712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60287" y="2034150"/>
            <a:ext cx="3871863" cy="3813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9434581" y="5858902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6</a:t>
            </a:r>
            <a:endParaRPr lang="zh-CN" altLang="zh-CN" sz="2800" kern="100" dirty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8742" y="4902478"/>
            <a:ext cx="17107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1.1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10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29542" y="5487546"/>
            <a:ext cx="18309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7.1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10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</a:rPr>
              <a:t>10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10415686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35793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7816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20533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62903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05273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4764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2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90012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2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132382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294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7" grpId="0"/>
      <p:bldP spid="1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06517273"/>
              </p:ext>
            </p:extLst>
          </p:nvPr>
        </p:nvGraphicFramePr>
        <p:xfrm>
          <a:off x="303038" y="985838"/>
          <a:ext cx="11480800" cy="4916487"/>
        </p:xfrm>
        <a:graphic>
          <a:graphicData uri="http://schemas.openxmlformats.org/presentationml/2006/ole">
            <p:oleObj spid="_x0000_s11312" name="文档" r:id="rId3" imgW="11481922" imgH="4930058" progId="Word.Document.12">
              <p:embed/>
            </p:oleObj>
          </a:graphicData>
        </a:graphic>
      </p:graphicFrame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35793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7816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20533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62903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05273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4764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2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90012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2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132382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2622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1063613" y="6665188"/>
            <a:ext cx="11268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8542" y="621482"/>
            <a:ext cx="11831976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改编自人教版选修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例题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所示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，竖直放置的圆柱形汽缸内有一个质量为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的活塞，可在汽缸内做无摩擦滑动，活塞下方封闭一定质量的气体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已知活塞截面积为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，大气压强为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，汽缸内气体的热力学温度为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，重力加速度为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若保持温度不变，在活塞上放一重物，使汽缸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内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气体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的体积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减小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求这时气体的压强和所加重物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的</a:t>
            </a:r>
            <a:endParaRPr lang="en-US" altLang="zh-CN" sz="2800" kern="100" spc="-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质量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12290" name="Picture 2" descr="\\贾文\贾文\傆文件\二轮\考前三个月 物理 人教版（通用）改考钢\713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13930" y="2853730"/>
            <a:ext cx="3397900" cy="2989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9651243" y="5772127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7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6768882"/>
              </p:ext>
            </p:extLst>
          </p:nvPr>
        </p:nvGraphicFramePr>
        <p:xfrm>
          <a:off x="2720482" y="3759354"/>
          <a:ext cx="407988" cy="1055688"/>
        </p:xfrm>
        <a:graphic>
          <a:graphicData uri="http://schemas.openxmlformats.org/presentationml/2006/ole">
            <p:oleObj spid="_x0000_s12328" name="文档" r:id="rId5" imgW="407550" imgH="1056278" progId="Word.Document.12">
              <p:embed/>
            </p:oleObj>
          </a:graphicData>
        </a:graphic>
      </p:graphicFrame>
      <p:sp>
        <p:nvSpPr>
          <p:cNvPr id="2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35793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7816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20533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62903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05273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4764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2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090012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2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132382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xmlns="" val="1297139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34566" y="725970"/>
            <a:ext cx="11484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设此时气体的压强为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83364894"/>
              </p:ext>
            </p:extLst>
          </p:nvPr>
        </p:nvGraphicFramePr>
        <p:xfrm>
          <a:off x="499422" y="1625600"/>
          <a:ext cx="4876800" cy="1158875"/>
        </p:xfrm>
        <a:graphic>
          <a:graphicData uri="http://schemas.openxmlformats.org/presentationml/2006/ole">
            <p:oleObj spid="_x0000_s13435" name="文档" r:id="rId3" imgW="4878364" imgH="1168242" progId="Word.Document.12">
              <p:embed/>
            </p:oleObj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17504941"/>
              </p:ext>
            </p:extLst>
          </p:nvPr>
        </p:nvGraphicFramePr>
        <p:xfrm>
          <a:off x="499422" y="2784475"/>
          <a:ext cx="5546725" cy="1198563"/>
        </p:xfrm>
        <a:graphic>
          <a:graphicData uri="http://schemas.openxmlformats.org/presentationml/2006/ole">
            <p:oleObj spid="_x0000_s13436" name="文档" r:id="rId4" imgW="5548879" imgH="1198409" progId="Word.Document.12">
              <p:embed/>
            </p:oleObj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59674063"/>
              </p:ext>
            </p:extLst>
          </p:nvPr>
        </p:nvGraphicFramePr>
        <p:xfrm>
          <a:off x="499422" y="3738563"/>
          <a:ext cx="8229600" cy="1189037"/>
        </p:xfrm>
        <a:graphic>
          <a:graphicData uri="http://schemas.openxmlformats.org/presentationml/2006/ole">
            <p:oleObj spid="_x0000_s13437" name="文档" r:id="rId5" imgW="8231336" imgH="1198409" progId="Word.Document.12">
              <p:embed/>
            </p:oleObj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6061352"/>
              </p:ext>
            </p:extLst>
          </p:nvPr>
        </p:nvGraphicFramePr>
        <p:xfrm>
          <a:off x="499422" y="4833045"/>
          <a:ext cx="8229600" cy="1189037"/>
        </p:xfrm>
        <a:graphic>
          <a:graphicData uri="http://schemas.openxmlformats.org/presentationml/2006/ole">
            <p:oleObj spid="_x0000_s13438" name="文档" r:id="rId6" imgW="8228248" imgH="1199840" progId="Word.Document.12">
              <p:embed/>
            </p:oleObj>
          </a:graphicData>
        </a:graphic>
      </p:graphicFrame>
      <p:sp>
        <p:nvSpPr>
          <p:cNvPr id="2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35793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87816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20533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962903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05273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04764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090012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1132382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xmlns="" val="3111796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63613" y="6665188"/>
            <a:ext cx="11268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4566" y="621482"/>
            <a:ext cx="1148400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在加压重物的情况下，要使汽缸内的气体恢复到原来体积，应对气体加热，使气体温度升高到多少摄氏度？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2061642"/>
            <a:ext cx="373692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设此时温度为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55071310"/>
              </p:ext>
            </p:extLst>
          </p:nvPr>
        </p:nvGraphicFramePr>
        <p:xfrm>
          <a:off x="495766" y="2853730"/>
          <a:ext cx="6299200" cy="1177925"/>
        </p:xfrm>
        <a:graphic>
          <a:graphicData uri="http://schemas.openxmlformats.org/presentationml/2006/ole">
            <p:oleObj spid="_x0000_s14439" name="文档" r:id="rId3" imgW="6300586" imgH="1178249" progId="Word.Document.12">
              <p:embed/>
            </p:oleObj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74015618"/>
              </p:ext>
            </p:extLst>
          </p:nvPr>
        </p:nvGraphicFramePr>
        <p:xfrm>
          <a:off x="495766" y="3851682"/>
          <a:ext cx="6299200" cy="1177925"/>
        </p:xfrm>
        <a:graphic>
          <a:graphicData uri="http://schemas.openxmlformats.org/presentationml/2006/ole">
            <p:oleObj spid="_x0000_s14440" name="文档" r:id="rId4" imgW="6300586" imgH="1177889" progId="Word.Document.12">
              <p:embed/>
            </p:oleObj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54401526"/>
              </p:ext>
            </p:extLst>
          </p:nvPr>
        </p:nvGraphicFramePr>
        <p:xfrm>
          <a:off x="495766" y="4787786"/>
          <a:ext cx="6299200" cy="1177925"/>
        </p:xfrm>
        <a:graphic>
          <a:graphicData uri="http://schemas.openxmlformats.org/presentationml/2006/ole">
            <p:oleObj spid="_x0000_s14441" name="文档" r:id="rId5" imgW="6300586" imgH="1177889" progId="Word.Document.12">
              <p:embed/>
            </p:oleObj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34972059"/>
              </p:ext>
            </p:extLst>
          </p:nvPr>
        </p:nvGraphicFramePr>
        <p:xfrm>
          <a:off x="495766" y="5651882"/>
          <a:ext cx="6299200" cy="1177925"/>
        </p:xfrm>
        <a:graphic>
          <a:graphicData uri="http://schemas.openxmlformats.org/presentationml/2006/ole">
            <p:oleObj spid="_x0000_s14442" name="文档" r:id="rId6" imgW="6300586" imgH="1177889" progId="Word.Document.12">
              <p:embed/>
            </p:oleObj>
          </a:graphicData>
        </a:graphic>
      </p:graphicFrame>
      <p:sp>
        <p:nvSpPr>
          <p:cNvPr id="2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35793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87816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20533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962903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05273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04764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090012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1132382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xmlns="" val="2328149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00710" y="569794"/>
            <a:ext cx="11598840" cy="49637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改编自人教版选修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演示实验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所示，关于布朗运动下列说法正确的是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布朗运动是悬浮颗粒的运动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是做布朗运动的轨迹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微粒做无规则运动的原因是由于它受到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水分子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吸引、有时排斥的结果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温度越高，悬浮微粒越小，布朗运动越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显著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8062" y="211333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08437" y="1567746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35793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7816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20533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62903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05273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4764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90012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592759" y="3717826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</a:t>
            </a:r>
            <a:endParaRPr lang="zh-CN" altLang="en-US" dirty="0"/>
          </a:p>
        </p:txBody>
      </p:sp>
      <p:pic>
        <p:nvPicPr>
          <p:cNvPr id="1026" name="Picture 2" descr="\\贾文\贾文\傆文件\二轮\考前三个月 物理 人教版（通用）改考钢\705.TIF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446" y="1557586"/>
            <a:ext cx="3397900" cy="21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77014" y="4890274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132382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2582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21" grpId="0"/>
      <p:bldP spid="2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236686" y="796524"/>
            <a:ext cx="11598840" cy="425844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布朗运动是悬浮颗粒做的无规则运动，故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图记录的是微粒每隔一定时间的位置，不是微粒的运动轨迹，故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微粒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做无规则运动的原因是由于液体分子对悬浮微粒无规则撞击引起的，不是由于它受到水分子有时吸引、有时排斥的结果，故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温度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越高，液体分子运动越激烈，布朗运动越显著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悬浮微粒越小，布朗运动越显著，故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35793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7816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0533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62903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05273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4764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90012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132382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8081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62558" y="585437"/>
            <a:ext cx="11484000" cy="56690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改编自人教版选修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气体等温变化的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V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一定质量的理想气体分别在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温度下发生等温变化，相应的两条等温线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示，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对应的图线上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两点表示气体的两个状态，则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____.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温度为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时气体分子的平均动能比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时大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的过程中，气体内能增加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的过程中，气体从外界吸收热量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的过程中，气体分子单位时间内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对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单位面积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上的碰撞次数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减少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8702" y="285373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35566" y="2165857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\\贾文\贾文\傆文件\二轮\考前三个月 物理 人教版（通用）改考钢\706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71470" y="3081679"/>
            <a:ext cx="3089000" cy="25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9654333" y="5786894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28702" y="418850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8702" y="4941962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35793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7816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20533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62903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05273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4764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90012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132382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294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9" grpId="0"/>
      <p:bldP spid="19" grpId="1"/>
      <p:bldP spid="20" grpId="0"/>
      <p:bldP spid="2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08506375"/>
              </p:ext>
            </p:extLst>
          </p:nvPr>
        </p:nvGraphicFramePr>
        <p:xfrm>
          <a:off x="237962" y="765498"/>
          <a:ext cx="11785600" cy="1300163"/>
        </p:xfrm>
        <a:graphic>
          <a:graphicData uri="http://schemas.openxmlformats.org/presentationml/2006/ole">
            <p:oleObj spid="_x0000_s3276" name="文档" r:id="rId3" imgW="11786341" imgH="1302184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170230" y="1598226"/>
            <a:ext cx="11805036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对于理想气体，其内能仅由温度决定，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的过程是等温变化的过程，所以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气体的温度不变，内能不变，故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的过程中，气体的体积增大，对外做功而内能不变，由热力学第一定律：</a:t>
            </a:r>
            <a:r>
              <a:rPr lang="en-US" altLang="zh-CN" sz="2800" kern="100" spc="100" dirty="0">
                <a:latin typeface="Times New Roman"/>
                <a:ea typeface="华文细黑"/>
                <a:cs typeface="Courier New"/>
              </a:rPr>
              <a:t>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W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可得，气体一定从外界吸收热量，故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的过程中，气体温度不变，则分子运动的激烈程度不变，而气体的体积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增大，分子密度减小，气体分子单位时间内对器壁单位面积上的碰撞次数减少，故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35793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7816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20533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62903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05273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4764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90012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132382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1644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88672" y="549474"/>
            <a:ext cx="11714828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改编自人教版选修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气体温度的微观意义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所示，是氧气在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两种不同情况下，各速率区间的分子数占总分子数的百分比与分子速率间的关系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由图可知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A.100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的氧气，速率大的分子比例较多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具有最大比例的速率区间，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时对应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速率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温度越高，分子的平均速率越大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时，也有一部分分子的速率比较大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说明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气体内部有温度较高的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区域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854" y="2586018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0671" y="2065067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9136132" y="5694566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3</a:t>
            </a:r>
            <a:endParaRPr lang="zh-CN" altLang="en-US" dirty="0"/>
          </a:p>
        </p:txBody>
      </p:sp>
      <p:pic>
        <p:nvPicPr>
          <p:cNvPr id="4098" name="Picture 2" descr="\\贾文\贾文\傆文件\二轮\考前三个月 物理 人教版（通用）改考钢\707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5166" y="2133650"/>
            <a:ext cx="4665206" cy="3516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66854" y="4468386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35793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7816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20533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62903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05273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9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4764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0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90012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1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132382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294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9" grpId="0"/>
      <p:bldP spid="1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93565" y="812770"/>
            <a:ext cx="11146257" cy="364969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spc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由图知温度为</a:t>
            </a:r>
            <a:r>
              <a:rPr lang="en-US" altLang="zh-CN" sz="2800" kern="100" spc="100" dirty="0">
                <a:latin typeface="Times New Roman"/>
                <a:ea typeface="华文细黑"/>
                <a:cs typeface="Courier New"/>
              </a:rPr>
              <a:t>100 </a:t>
            </a:r>
            <a:r>
              <a:rPr lang="en-US" altLang="zh-CN" sz="2800" kern="100" spc="100" dirty="0">
                <a:latin typeface="宋体"/>
                <a:ea typeface="华文细黑"/>
                <a:cs typeface="Times New Roman"/>
              </a:rPr>
              <a:t>℃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的氧气，速率大的分子所占比例较多，故</a:t>
            </a:r>
            <a:r>
              <a:rPr lang="en-US" altLang="zh-CN" sz="2800" kern="100" spc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具有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最大比例的速率区间，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时对应的速率大，所以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根据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气体分子动理论，温度越高，分子的平均速率越大，所以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部分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分子速率较大，不能说明气体内部有温度较高的区域，故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35793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7816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0533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62903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05273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4764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90012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132382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1644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18542" y="621482"/>
            <a:ext cx="11714828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改编自人教版选修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浸润和不浸润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已知某种液体与玻璃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之间不浸润，若将两端开口的玻璃细管插入盛有该种液体的开口玻璃容器里，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下列各图中能正确表示稳定后细管内外液面情况的是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仅有一个正确选项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122" name="Picture 2" descr="\\贾文\贾文\傆文件\二轮\考前三个月 物理 人教版（通用）改考钢\708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6133" y="2781722"/>
            <a:ext cx="7518147" cy="17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8795506" y="4057546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09582" y="2761402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118542" y="4710837"/>
            <a:ext cx="11873194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液体不浸润固体，就不会附着在这种固体的表面，则边界形成凸面；同时不浸润液体在毛细管中会下降，液面成凸月面型，液体不附着在器壁，表面张力使其凸出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35793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7816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20533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62903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05273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4764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90012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132382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294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31976" y="540202"/>
            <a:ext cx="11831976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改编自人教版选修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气体的等容变化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DIS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研究一定质量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的气体在体积不变时压强与温度的关系，部分实验装置如图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4(a)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所示，研究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对象为密闭在试管内的空气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实验得到如图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(b)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所示的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图象，由图可知温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度每升高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1 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℃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，压强增加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________Pa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；若改用体积较大的试管密封初始温度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和压强均相同的气体再次实验，得到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图线的斜率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增大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减小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0343678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369642" y="6116454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4</a:t>
            </a:r>
            <a:endParaRPr lang="zh-CN" altLang="en-US" dirty="0"/>
          </a:p>
        </p:txBody>
      </p:sp>
      <p:pic>
        <p:nvPicPr>
          <p:cNvPr id="6146" name="Picture 2" descr="\\贾文\贾文\傆文件\二轮\考前三个月 物理 人教版（通用）改考钢\710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20910" y="3285778"/>
            <a:ext cx="4020739" cy="2871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333339" y="2618542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359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3238" y="386184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不变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35793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7816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20533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62903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05273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4764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9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90012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0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132382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7" name="圆角矩形 16">
            <a:hlinkClick r:id="rId8" action="ppaction://hlinksldjump"/>
          </p:cNvPr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294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3145</TotalTime>
  <Words>1241</Words>
  <Application>Microsoft Office PowerPoint</Application>
  <PresentationFormat>自定义</PresentationFormat>
  <Paragraphs>241</Paragraphs>
  <Slides>18</Slides>
  <Notes>0</Notes>
  <HiddenSlides>7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Office 主题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2774</cp:revision>
  <dcterms:created xsi:type="dcterms:W3CDTF">2014-10-15T07:25:01Z</dcterms:created>
  <dcterms:modified xsi:type="dcterms:W3CDTF">2017-01-16T12:44:50Z</dcterms:modified>
</cp:coreProperties>
</file>